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9" r:id="rId11"/>
    <p:sldId id="265" r:id="rId12"/>
    <p:sldId id="270" r:id="rId13"/>
    <p:sldId id="266" r:id="rId14"/>
    <p:sldId id="271" r:id="rId15"/>
    <p:sldId id="258" r:id="rId16"/>
    <p:sldId id="267" r:id="rId17"/>
    <p:sldId id="272" r:id="rId18"/>
  </p:sldIdLst>
  <p:sldSz cx="9144000" cy="6858000" type="screen4x3"/>
  <p:notesSz cx="6858000" cy="9144000"/>
  <p:defaultTextStyle>
    <a:defPPr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585" autoAdjust="0"/>
  </p:normalViewPr>
  <p:slideViewPr>
    <p:cSldViewPr snapToObjects="1">
      <p:cViewPr varScale="1">
        <p:scale>
          <a:sx n="99" d="100"/>
          <a:sy n="99" d="100"/>
        </p:scale>
        <p:origin x="-6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20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C9A0A-3F13-C749-9D34-C18AC06CB2E1}" type="datetimeFigureOut">
              <a:rPr lang="pt-PT" smtClean="0"/>
              <a:t>11/24/08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67E43-9A16-494A-98DB-817E2C2854B4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418F1-F506-6B48-B799-79E93784022D}" type="datetimeFigureOut">
              <a:rPr lang="pt-PT" smtClean="0"/>
              <a:pPr/>
              <a:t>11/24/08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21BA7-88EA-C34C-B141-6A586AF6F138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21BA7-88EA-C34C-B141-6A586AF6F138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Normally</a:t>
            </a:r>
            <a:r>
              <a:rPr lang="pt-PT" dirty="0" smtClean="0"/>
              <a:t>, textual </a:t>
            </a:r>
            <a:r>
              <a:rPr lang="pt-PT" dirty="0" err="1" smtClean="0"/>
              <a:t>programming</a:t>
            </a:r>
            <a:r>
              <a:rPr lang="pt-PT" dirty="0" smtClean="0"/>
              <a:t> </a:t>
            </a:r>
            <a:r>
              <a:rPr lang="pt-PT" dirty="0" err="1" smtClean="0"/>
              <a:t>languages</a:t>
            </a:r>
            <a:r>
              <a:rPr lang="pt-PT" dirty="0" smtClean="0"/>
              <a:t> are </a:t>
            </a:r>
            <a:r>
              <a:rPr lang="pt-PT" dirty="0" err="1" smtClean="0"/>
              <a:t>harder</a:t>
            </a:r>
            <a:r>
              <a:rPr lang="pt-PT" dirty="0" smtClean="0"/>
              <a:t> to use </a:t>
            </a:r>
            <a:r>
              <a:rPr lang="pt-PT" dirty="0" err="1" smtClean="0"/>
              <a:t>then</a:t>
            </a:r>
            <a:r>
              <a:rPr lang="pt-PT" dirty="0" smtClean="0"/>
              <a:t> visual </a:t>
            </a:r>
            <a:r>
              <a:rPr lang="pt-PT" dirty="0" err="1" smtClean="0"/>
              <a:t>ones</a:t>
            </a:r>
            <a:r>
              <a:rPr lang="pt-PT" dirty="0" smtClean="0"/>
              <a:t>;</a:t>
            </a:r>
          </a:p>
          <a:p>
            <a:pPr lvl="1"/>
            <a:r>
              <a:rPr lang="pt-PT" dirty="0" err="1" smtClean="0"/>
              <a:t>Prog</a:t>
            </a:r>
            <a:r>
              <a:rPr lang="pt-PT" dirty="0" smtClean="0"/>
              <a:t>. </a:t>
            </a:r>
            <a:r>
              <a:rPr lang="pt-PT" dirty="0" err="1" smtClean="0"/>
              <a:t>Languages</a:t>
            </a:r>
            <a:r>
              <a:rPr lang="pt-PT" dirty="0" smtClean="0"/>
              <a:t>’ </a:t>
            </a:r>
            <a:r>
              <a:rPr lang="pt-PT" dirty="0" err="1" smtClean="0"/>
              <a:t>syntax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difficult</a:t>
            </a:r>
            <a:r>
              <a:rPr lang="pt-PT" dirty="0" smtClean="0"/>
              <a:t> to </a:t>
            </a:r>
            <a:r>
              <a:rPr lang="pt-PT" dirty="0" err="1" smtClean="0"/>
              <a:t>learn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a </a:t>
            </a:r>
            <a:r>
              <a:rPr lang="pt-PT" dirty="0" err="1" smtClean="0"/>
              <a:t>couple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hours</a:t>
            </a:r>
            <a:r>
              <a:rPr lang="pt-PT" dirty="0" smtClean="0"/>
              <a:t>;</a:t>
            </a:r>
          </a:p>
          <a:p>
            <a:pPr lvl="1"/>
            <a:r>
              <a:rPr lang="pt-PT" dirty="0" err="1" smtClean="0"/>
              <a:t>Syntax</a:t>
            </a:r>
            <a:r>
              <a:rPr lang="pt-PT" dirty="0" smtClean="0"/>
              <a:t> </a:t>
            </a:r>
            <a:r>
              <a:rPr lang="pt-PT" dirty="0" err="1" smtClean="0"/>
              <a:t>errors</a:t>
            </a:r>
            <a:r>
              <a:rPr lang="pt-PT" dirty="0" smtClean="0"/>
              <a:t> </a:t>
            </a:r>
            <a:r>
              <a:rPr lang="pt-PT" dirty="0" err="1" smtClean="0"/>
              <a:t>can</a:t>
            </a:r>
            <a:r>
              <a:rPr lang="pt-PT" dirty="0" smtClean="0"/>
              <a:t> </a:t>
            </a:r>
            <a:r>
              <a:rPr lang="pt-PT" dirty="0" err="1" smtClean="0"/>
              <a:t>take</a:t>
            </a:r>
            <a:r>
              <a:rPr lang="pt-PT" dirty="0" smtClean="0"/>
              <a:t> </a:t>
            </a:r>
            <a:r>
              <a:rPr lang="pt-PT" dirty="0" err="1" smtClean="0"/>
              <a:t>hours</a:t>
            </a:r>
            <a:r>
              <a:rPr lang="pt-PT" dirty="0" smtClean="0"/>
              <a:t> to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detected</a:t>
            </a:r>
            <a:r>
              <a:rPr lang="pt-PT" dirty="0" smtClean="0"/>
              <a:t>;  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21BA7-88EA-C34C-B141-6A586AF6F138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Click to edit Master text styles</a:t>
            </a:r>
          </a:p>
          <a:p>
            <a:pPr lvl="1" eaLnBrk="1" latinLnBrk="0" hangingPunct="1"/>
            <a:r>
              <a:rPr lang="pt-PT" smtClean="0"/>
              <a:t>Second level</a:t>
            </a:r>
          </a:p>
          <a:p>
            <a:pPr lvl="2" eaLnBrk="1" latinLnBrk="0" hangingPunct="1"/>
            <a:r>
              <a:rPr lang="pt-PT" smtClean="0"/>
              <a:t>Third level</a:t>
            </a:r>
          </a:p>
          <a:p>
            <a:pPr lvl="3" eaLnBrk="1" latinLnBrk="0" hangingPunct="1"/>
            <a:r>
              <a:rPr lang="pt-PT" smtClean="0"/>
              <a:t>Fourth level</a:t>
            </a:r>
          </a:p>
          <a:p>
            <a:pPr lvl="4" eaLnBrk="1" latinLnBrk="0" hangingPunct="1"/>
            <a:r>
              <a:rPr lang="pt-P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Click to edit Master text styles</a:t>
            </a:r>
          </a:p>
          <a:p>
            <a:pPr lvl="1" eaLnBrk="1" latinLnBrk="0" hangingPunct="1"/>
            <a:r>
              <a:rPr lang="pt-PT" smtClean="0"/>
              <a:t>Second level</a:t>
            </a:r>
          </a:p>
          <a:p>
            <a:pPr lvl="2" eaLnBrk="1" latinLnBrk="0" hangingPunct="1"/>
            <a:r>
              <a:rPr lang="pt-PT" smtClean="0"/>
              <a:t>Third level</a:t>
            </a:r>
          </a:p>
          <a:p>
            <a:pPr lvl="3" eaLnBrk="1" latinLnBrk="0" hangingPunct="1"/>
            <a:r>
              <a:rPr lang="pt-PT" smtClean="0"/>
              <a:t>Fourth level</a:t>
            </a:r>
          </a:p>
          <a:p>
            <a:pPr lvl="4" eaLnBrk="1" latinLnBrk="0" hangingPunct="1"/>
            <a:r>
              <a:rPr lang="pt-P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Click to edit Master text styles</a:t>
            </a:r>
          </a:p>
          <a:p>
            <a:pPr lvl="1" eaLnBrk="1" latinLnBrk="0" hangingPunct="1"/>
            <a:r>
              <a:rPr lang="pt-PT" smtClean="0"/>
              <a:t>Second level</a:t>
            </a:r>
          </a:p>
          <a:p>
            <a:pPr lvl="2" eaLnBrk="1" latinLnBrk="0" hangingPunct="1"/>
            <a:r>
              <a:rPr lang="pt-PT" smtClean="0"/>
              <a:t>Third level</a:t>
            </a:r>
          </a:p>
          <a:p>
            <a:pPr lvl="3" eaLnBrk="1" latinLnBrk="0" hangingPunct="1"/>
            <a:r>
              <a:rPr lang="pt-PT" smtClean="0"/>
              <a:t>Fourth level</a:t>
            </a:r>
          </a:p>
          <a:p>
            <a:pPr lvl="4" eaLnBrk="1" latinLnBrk="0" hangingPunct="1"/>
            <a:r>
              <a:rPr lang="pt-P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Click to edit Master text styles</a:t>
            </a:r>
          </a:p>
          <a:p>
            <a:pPr lvl="1" eaLnBrk="1" latinLnBrk="0" hangingPunct="1"/>
            <a:r>
              <a:rPr lang="pt-PT" smtClean="0"/>
              <a:t>Second level</a:t>
            </a:r>
          </a:p>
          <a:p>
            <a:pPr lvl="2" eaLnBrk="1" latinLnBrk="0" hangingPunct="1"/>
            <a:r>
              <a:rPr lang="pt-PT" smtClean="0"/>
              <a:t>Third level</a:t>
            </a:r>
          </a:p>
          <a:p>
            <a:pPr lvl="3" eaLnBrk="1" latinLnBrk="0" hangingPunct="1"/>
            <a:r>
              <a:rPr lang="pt-PT" smtClean="0"/>
              <a:t>Fourth level</a:t>
            </a:r>
          </a:p>
          <a:p>
            <a:pPr lvl="4" eaLnBrk="1" latinLnBrk="0" hangingPunct="1"/>
            <a:r>
              <a:rPr lang="pt-PT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Click to edit Master text styles</a:t>
            </a:r>
          </a:p>
          <a:p>
            <a:pPr lvl="1" eaLnBrk="1" latinLnBrk="0" hangingPunct="1"/>
            <a:r>
              <a:rPr lang="pt-PT" smtClean="0"/>
              <a:t>Second level</a:t>
            </a:r>
          </a:p>
          <a:p>
            <a:pPr lvl="2" eaLnBrk="1" latinLnBrk="0" hangingPunct="1"/>
            <a:r>
              <a:rPr lang="pt-PT" smtClean="0"/>
              <a:t>Third level</a:t>
            </a:r>
          </a:p>
          <a:p>
            <a:pPr lvl="3" eaLnBrk="1" latinLnBrk="0" hangingPunct="1"/>
            <a:r>
              <a:rPr lang="pt-PT" smtClean="0"/>
              <a:t>Fourth level</a:t>
            </a:r>
          </a:p>
          <a:p>
            <a:pPr lvl="4" eaLnBrk="1" latinLnBrk="0" hangingPunct="1"/>
            <a:r>
              <a:rPr lang="pt-P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Click to edit Master text styles</a:t>
            </a:r>
          </a:p>
          <a:p>
            <a:pPr lvl="1" eaLnBrk="1" latinLnBrk="0" hangingPunct="1"/>
            <a:r>
              <a:rPr lang="pt-PT" smtClean="0"/>
              <a:t>Second level</a:t>
            </a:r>
          </a:p>
          <a:p>
            <a:pPr lvl="2" eaLnBrk="1" latinLnBrk="0" hangingPunct="1"/>
            <a:r>
              <a:rPr lang="pt-PT" smtClean="0"/>
              <a:t>Third level</a:t>
            </a:r>
          </a:p>
          <a:p>
            <a:pPr lvl="3" eaLnBrk="1" latinLnBrk="0" hangingPunct="1"/>
            <a:r>
              <a:rPr lang="pt-PT" smtClean="0"/>
              <a:t>Fourth level</a:t>
            </a:r>
          </a:p>
          <a:p>
            <a:pPr lvl="4" eaLnBrk="1" latinLnBrk="0" hangingPunct="1"/>
            <a:r>
              <a:rPr lang="pt-PT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Click to edit Master text styles</a:t>
            </a:r>
          </a:p>
          <a:p>
            <a:pPr lvl="1" eaLnBrk="1" latinLnBrk="0" hangingPunct="1"/>
            <a:r>
              <a:rPr lang="pt-PT" smtClean="0"/>
              <a:t>Second level</a:t>
            </a:r>
          </a:p>
          <a:p>
            <a:pPr lvl="2" eaLnBrk="1" latinLnBrk="0" hangingPunct="1"/>
            <a:r>
              <a:rPr lang="pt-PT" smtClean="0"/>
              <a:t>Third level</a:t>
            </a:r>
          </a:p>
          <a:p>
            <a:pPr lvl="3" eaLnBrk="1" latinLnBrk="0" hangingPunct="1"/>
            <a:r>
              <a:rPr lang="pt-PT" smtClean="0"/>
              <a:t>Fourth level</a:t>
            </a:r>
          </a:p>
          <a:p>
            <a:pPr lvl="4" eaLnBrk="1" latinLnBrk="0" hangingPunct="1"/>
            <a:r>
              <a:rPr lang="pt-P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Click to edit Master text styles</a:t>
            </a:r>
          </a:p>
          <a:p>
            <a:pPr lvl="1" eaLnBrk="1" latinLnBrk="0" hangingPunct="1"/>
            <a:r>
              <a:rPr lang="pt-PT" smtClean="0"/>
              <a:t>Second level</a:t>
            </a:r>
          </a:p>
          <a:p>
            <a:pPr lvl="2" eaLnBrk="1" latinLnBrk="0" hangingPunct="1"/>
            <a:r>
              <a:rPr lang="pt-PT" smtClean="0"/>
              <a:t>Third level</a:t>
            </a:r>
          </a:p>
          <a:p>
            <a:pPr lvl="3" eaLnBrk="1" latinLnBrk="0" hangingPunct="1"/>
            <a:r>
              <a:rPr lang="pt-PT" smtClean="0"/>
              <a:t>Fourth level</a:t>
            </a:r>
          </a:p>
          <a:p>
            <a:pPr lvl="4" eaLnBrk="1" latinLnBrk="0" hangingPunct="1"/>
            <a:r>
              <a:rPr lang="pt-PT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PT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Click to edit Master text styles</a:t>
            </a:r>
          </a:p>
          <a:p>
            <a:pPr lvl="1" eaLnBrk="1" latinLnBrk="0" hangingPunct="1"/>
            <a:r>
              <a:rPr kumimoji="0" lang="pt-PT" smtClean="0"/>
              <a:t>Second level</a:t>
            </a:r>
          </a:p>
          <a:p>
            <a:pPr lvl="2" eaLnBrk="1" latinLnBrk="0" hangingPunct="1"/>
            <a:r>
              <a:rPr kumimoji="0" lang="pt-PT" smtClean="0"/>
              <a:t>Third level</a:t>
            </a:r>
          </a:p>
          <a:p>
            <a:pPr lvl="3" eaLnBrk="1" latinLnBrk="0" hangingPunct="1"/>
            <a:r>
              <a:rPr kumimoji="0" lang="pt-PT" smtClean="0"/>
              <a:t>Fourth level</a:t>
            </a:r>
          </a:p>
          <a:p>
            <a:pPr lvl="4" eaLnBrk="1" latinLnBrk="0" hangingPunct="1"/>
            <a:r>
              <a:rPr kumimoji="0" lang="pt-PT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11/24/08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sz="5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9000" dist="12700" dir="5400000" sy="-100000" algn="bl" rotWithShape="0"/>
                </a:effectLst>
              </a:rPr>
              <a:t>Behind</a:t>
            </a:r>
            <a:r>
              <a:rPr lang="pt-PT" sz="5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9000" dist="12700" dir="5400000" sy="-100000" algn="bl" rotWithShape="0"/>
                </a:effectLst>
              </a:rPr>
              <a:t> </a:t>
            </a:r>
            <a:r>
              <a:rPr lang="pt-PT" sz="5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9000" dist="12700" dir="5400000" sy="-100000" algn="bl" rotWithShape="0"/>
                </a:effectLst>
              </a:rPr>
              <a:t>the</a:t>
            </a:r>
            <a:r>
              <a:rPr lang="pt-PT" sz="5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9000" dist="12700" dir="5400000" sy="-100000" algn="bl" rotWithShape="0"/>
                </a:effectLst>
              </a:rPr>
              <a:t> </a:t>
            </a:r>
            <a:r>
              <a:rPr lang="pt-PT" sz="5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9000" dist="12700" dir="5400000" sy="-100000" algn="bl" rotWithShape="0"/>
                </a:effectLst>
              </a:rPr>
              <a:t>Scenes</a:t>
            </a:r>
            <a:endParaRPr lang="pt-PT" sz="5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9000" dist="12700" dir="5400000" sy="-100000" algn="bl" rotWithShape="0"/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6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stA="50000" endPos="56000" dist="152400" dir="5400000" sy="-100000" algn="bl" rotWithShape="0"/>
                </a:effectLst>
              </a:rPr>
              <a:t>VisualLISA</a:t>
            </a:r>
            <a:endParaRPr lang="pt-PT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stA="50000" endPos="56000" dist="152400" dir="5400000" sy="-100000" algn="bl" rotWithShape="0"/>
              </a:effectLst>
            </a:endParaRPr>
          </a:p>
        </p:txBody>
      </p:sp>
      <p:pic>
        <p:nvPicPr>
          <p:cNvPr id="4" name="Picture 3" descr="DI-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Editor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Generation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7144" y="1600200"/>
            <a:ext cx="7799656" cy="1477328"/>
          </a:xfrm>
          <a:prstGeom prst="rect">
            <a:avLst/>
          </a:prstGeom>
          <a:effectLst/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VIEW </a:t>
            </a:r>
            <a:r>
              <a:rPr lang="pt-PT" dirty="0" err="1" smtClean="0"/>
              <a:t>rootView</a:t>
            </a:r>
            <a:r>
              <a:rPr lang="pt-PT" dirty="0" smtClean="0"/>
              <a:t> ROOT </a:t>
            </a:r>
            <a:r>
              <a:rPr lang="pt-PT" dirty="0" err="1" smtClean="0"/>
              <a:t>Root</a:t>
            </a:r>
            <a:r>
              <a:rPr lang="pt-PT" dirty="0" smtClean="0"/>
              <a:t> {</a:t>
            </a:r>
          </a:p>
          <a:p>
            <a:r>
              <a:rPr lang="pt-PT" dirty="0" smtClean="0"/>
              <a:t>     BUTTON IMAGE "</a:t>
            </a:r>
            <a:r>
              <a:rPr lang="pt-PT" dirty="0" err="1" smtClean="0"/>
              <a:t>img</a:t>
            </a:r>
            <a:r>
              <a:rPr lang="pt-PT" dirty="0" smtClean="0"/>
              <a:t>::</a:t>
            </a:r>
            <a:r>
              <a:rPr lang="pt-PT" dirty="0" err="1" smtClean="0"/>
              <a:t>btnSemprod</a:t>
            </a:r>
            <a:r>
              <a:rPr lang="pt-PT" dirty="0" smtClean="0"/>
              <a:t>" </a:t>
            </a:r>
          </a:p>
          <a:p>
            <a:r>
              <a:rPr lang="pt-PT" dirty="0" smtClean="0"/>
              <a:t>	INSERTS </a:t>
            </a:r>
            <a:r>
              <a:rPr lang="pt-PT" dirty="0" err="1" smtClean="0"/>
              <a:t>Semprod</a:t>
            </a:r>
            <a:r>
              <a:rPr lang="pt-PT" dirty="0" smtClean="0"/>
              <a:t> </a:t>
            </a:r>
          </a:p>
          <a:p>
            <a:r>
              <a:rPr lang="pt-PT" dirty="0" smtClean="0"/>
              <a:t>		INFO "</a:t>
            </a:r>
            <a:r>
              <a:rPr lang="pt-PT" dirty="0" err="1" smtClean="0"/>
              <a:t>Inserts</a:t>
            </a:r>
            <a:r>
              <a:rPr lang="pt-PT" dirty="0" smtClean="0"/>
              <a:t> a </a:t>
            </a:r>
            <a:r>
              <a:rPr lang="pt-PT" dirty="0" err="1" smtClean="0"/>
              <a:t>new</a:t>
            </a:r>
            <a:r>
              <a:rPr lang="pt-PT" dirty="0" smtClean="0"/>
              <a:t> </a:t>
            </a:r>
            <a:r>
              <a:rPr lang="pt-PT" dirty="0" err="1" smtClean="0"/>
              <a:t>Grammar</a:t>
            </a:r>
            <a:r>
              <a:rPr lang="pt-PT" dirty="0" smtClean="0"/>
              <a:t> </a:t>
            </a:r>
            <a:r>
              <a:rPr lang="pt-PT" dirty="0" err="1" smtClean="0"/>
              <a:t>Production</a:t>
            </a:r>
            <a:r>
              <a:rPr lang="pt-PT" dirty="0" smtClean="0"/>
              <a:t>";</a:t>
            </a:r>
          </a:p>
          <a:p>
            <a:r>
              <a:rPr lang="pt-PT" dirty="0" smtClean="0"/>
              <a:t>}</a:t>
            </a:r>
          </a:p>
          <a:p>
            <a:endParaRPr lang="pt-PT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3369591"/>
            <a:ext cx="7799656" cy="2862323"/>
          </a:xfrm>
          <a:prstGeom prst="rect">
            <a:avLst/>
          </a:prstGeom>
          <a:effectLst/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SYMBOL </a:t>
            </a:r>
            <a:r>
              <a:rPr lang="pt-PT" dirty="0" err="1" smtClean="0"/>
              <a:t>rootView_Root</a:t>
            </a:r>
            <a:r>
              <a:rPr lang="pt-PT" dirty="0" smtClean="0"/>
              <a:t> INHERITS </a:t>
            </a:r>
            <a:r>
              <a:rPr lang="pt-PT" dirty="0" err="1" smtClean="0"/>
              <a:t>VPRootElement</a:t>
            </a:r>
            <a:r>
              <a:rPr lang="pt-PT" dirty="0" smtClean="0"/>
              <a:t>, </a:t>
            </a:r>
            <a:r>
              <a:rPr lang="pt-PT" dirty="0" err="1" smtClean="0"/>
              <a:t>VPForm</a:t>
            </a:r>
            <a:r>
              <a:rPr lang="pt-PT" dirty="0" smtClean="0"/>
              <a:t> </a:t>
            </a:r>
          </a:p>
          <a:p>
            <a:r>
              <a:rPr lang="pt-PT" dirty="0" smtClean="0"/>
              <a:t>COMPUTE</a:t>
            </a:r>
          </a:p>
          <a:p>
            <a:r>
              <a:rPr lang="pt-PT" dirty="0" smtClean="0"/>
              <a:t>	</a:t>
            </a:r>
            <a:r>
              <a:rPr lang="pt-PT" dirty="0" err="1" smtClean="0"/>
              <a:t>SYNT.drawing</a:t>
            </a:r>
            <a:r>
              <a:rPr lang="pt-PT" dirty="0" smtClean="0"/>
              <a:t> = </a:t>
            </a:r>
            <a:r>
              <a:rPr lang="pt-PT" dirty="0" err="1" smtClean="0"/>
              <a:t>ADDROF(rootViewDrawing</a:t>
            </a:r>
            <a:r>
              <a:rPr lang="pt-PT" dirty="0" smtClean="0"/>
              <a:t>);</a:t>
            </a:r>
          </a:p>
          <a:p>
            <a:r>
              <a:rPr lang="pt-PT" dirty="0" smtClean="0"/>
              <a:t>END;</a:t>
            </a:r>
          </a:p>
          <a:p>
            <a:endParaRPr lang="pt-PT" dirty="0" smtClean="0"/>
          </a:p>
          <a:p>
            <a:r>
              <a:rPr lang="pt-PT" dirty="0" smtClean="0"/>
              <a:t>SYMBOL </a:t>
            </a:r>
            <a:r>
              <a:rPr lang="pt-PT" dirty="0" err="1" smtClean="0"/>
              <a:t>rootView_Root_semprods</a:t>
            </a:r>
            <a:r>
              <a:rPr lang="pt-PT" dirty="0" smtClean="0"/>
              <a:t> INHERITS </a:t>
            </a:r>
          </a:p>
          <a:p>
            <a:r>
              <a:rPr lang="pt-PT" dirty="0" err="1" smtClean="0"/>
              <a:t>VPFormElement</a:t>
            </a:r>
            <a:r>
              <a:rPr lang="pt-PT" dirty="0" smtClean="0"/>
              <a:t>, </a:t>
            </a:r>
            <a:r>
              <a:rPr lang="pt-PT" dirty="0" err="1" smtClean="0"/>
              <a:t>VPSimpleList</a:t>
            </a:r>
            <a:endParaRPr lang="pt-PT" dirty="0" smtClean="0"/>
          </a:p>
          <a:p>
            <a:r>
              <a:rPr lang="pt-PT" dirty="0" smtClean="0"/>
              <a:t>COMPUTE</a:t>
            </a:r>
          </a:p>
          <a:p>
            <a:r>
              <a:rPr lang="pt-PT" dirty="0" smtClean="0"/>
              <a:t>	</a:t>
            </a:r>
            <a:r>
              <a:rPr lang="pt-PT" dirty="0" err="1" smtClean="0"/>
              <a:t>SYNT.formElementName</a:t>
            </a:r>
            <a:r>
              <a:rPr lang="pt-PT" dirty="0" smtClean="0"/>
              <a:t> = "</a:t>
            </a:r>
            <a:r>
              <a:rPr lang="pt-PT" dirty="0" err="1" smtClean="0"/>
              <a:t>productions</a:t>
            </a:r>
            <a:r>
              <a:rPr lang="pt-PT" dirty="0" smtClean="0"/>
              <a:t>";</a:t>
            </a:r>
          </a:p>
          <a:p>
            <a:r>
              <a:rPr lang="pt-PT" dirty="0" smtClean="0"/>
              <a:t>END;</a:t>
            </a:r>
          </a:p>
          <a:p>
            <a:endParaRPr lang="pt-PT" dirty="0"/>
          </a:p>
        </p:txBody>
      </p:sp>
      <p:pic>
        <p:nvPicPr>
          <p:cNvPr id="6" name="Picture 5" descr="btnSempro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3170">
            <a:off x="6738262" y="1642825"/>
            <a:ext cx="1904762" cy="584127"/>
          </a:xfrm>
          <a:prstGeom prst="rect">
            <a:avLst/>
          </a:prstGeom>
          <a:effectLst>
            <a:reflection stA="50000" endPos="75000" dist="12700" dir="5400000" sy="-100000" algn="bl" rotWithShape="0"/>
          </a:effectLst>
        </p:spPr>
      </p:pic>
      <p:pic>
        <p:nvPicPr>
          <p:cNvPr id="7" name="Picture 6" descr="prodsFo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17" y="3724266"/>
            <a:ext cx="2311111" cy="1980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stA="50000" endPos="75000" dist="127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7924800" y="6165994"/>
            <a:ext cx="27608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Semantic</a:t>
            </a:r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Analysis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23256" y="1447800"/>
            <a:ext cx="6363543" cy="4572000"/>
          </a:xfrm>
        </p:spPr>
        <p:txBody>
          <a:bodyPr>
            <a:normAutofit/>
          </a:bodyPr>
          <a:lstStyle/>
          <a:p>
            <a:r>
              <a:rPr lang="pt-PT" dirty="0" err="1" smtClean="0"/>
              <a:t>DEViL</a:t>
            </a:r>
            <a:r>
              <a:rPr lang="pt-PT" dirty="0" smtClean="0"/>
              <a:t> </a:t>
            </a:r>
            <a:r>
              <a:rPr lang="pt-PT" dirty="0" err="1" smtClean="0"/>
              <a:t>builds</a:t>
            </a:r>
            <a:r>
              <a:rPr lang="pt-PT" dirty="0" smtClean="0"/>
              <a:t> a </a:t>
            </a:r>
            <a:r>
              <a:rPr lang="pt-PT" dirty="0" err="1" smtClean="0"/>
              <a:t>tree</a:t>
            </a:r>
            <a:r>
              <a:rPr lang="pt-PT" dirty="0" smtClean="0"/>
              <a:t> </a:t>
            </a:r>
            <a:r>
              <a:rPr lang="pt-PT" dirty="0" err="1" smtClean="0"/>
              <a:t>representation</a:t>
            </a:r>
            <a:r>
              <a:rPr lang="pt-PT" dirty="0" smtClean="0"/>
              <a:t> for </a:t>
            </a:r>
            <a:r>
              <a:rPr lang="pt-PT" dirty="0" err="1" smtClean="0"/>
              <a:t>our</a:t>
            </a:r>
            <a:r>
              <a:rPr lang="pt-PT" dirty="0" smtClean="0"/>
              <a:t> </a:t>
            </a:r>
            <a:r>
              <a:rPr lang="pt-PT" dirty="0" err="1" smtClean="0"/>
              <a:t>specification</a:t>
            </a:r>
            <a:r>
              <a:rPr lang="pt-PT" dirty="0" smtClean="0"/>
              <a:t>, </a:t>
            </a:r>
            <a:r>
              <a:rPr lang="pt-PT" dirty="0" err="1" smtClean="0"/>
              <a:t>based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grammar</a:t>
            </a:r>
            <a:r>
              <a:rPr lang="pt-PT" dirty="0" smtClean="0"/>
              <a:t> </a:t>
            </a:r>
            <a:r>
              <a:rPr lang="pt-PT" dirty="0" err="1" smtClean="0"/>
              <a:t>specified</a:t>
            </a:r>
            <a:r>
              <a:rPr lang="pt-PT" dirty="0" smtClean="0"/>
              <a:t>; </a:t>
            </a:r>
          </a:p>
          <a:p>
            <a:r>
              <a:rPr lang="pt-PT" dirty="0" err="1" smtClean="0"/>
              <a:t>DEViL</a:t>
            </a:r>
            <a:r>
              <a:rPr lang="pt-PT" dirty="0" smtClean="0"/>
              <a:t> </a:t>
            </a:r>
            <a:r>
              <a:rPr lang="pt-PT" dirty="0" err="1" smtClean="0"/>
              <a:t>gives</a:t>
            </a:r>
            <a:r>
              <a:rPr lang="pt-PT" dirty="0" smtClean="0"/>
              <a:t> </a:t>
            </a:r>
            <a:r>
              <a:rPr lang="pt-PT" dirty="0" err="1" smtClean="0"/>
              <a:t>us</a:t>
            </a:r>
            <a:r>
              <a:rPr lang="pt-PT" dirty="0" smtClean="0"/>
              <a:t> a </a:t>
            </a:r>
            <a:r>
              <a:rPr lang="pt-PT" dirty="0" err="1" smtClean="0"/>
              <a:t>sort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tree</a:t>
            </a:r>
            <a:r>
              <a:rPr lang="pt-PT" dirty="0" smtClean="0"/>
              <a:t> </a:t>
            </a:r>
            <a:r>
              <a:rPr lang="pt-PT" dirty="0" err="1" smtClean="0"/>
              <a:t>walker</a:t>
            </a:r>
            <a:r>
              <a:rPr lang="pt-PT" dirty="0" smtClean="0"/>
              <a:t> to </a:t>
            </a:r>
            <a:r>
              <a:rPr lang="pt-PT" dirty="0" err="1" smtClean="0"/>
              <a:t>perform</a:t>
            </a:r>
            <a:r>
              <a:rPr lang="pt-PT" dirty="0" smtClean="0"/>
              <a:t> </a:t>
            </a:r>
            <a:r>
              <a:rPr lang="pt-PT" dirty="0" err="1" smtClean="0"/>
              <a:t>computations</a:t>
            </a:r>
            <a:r>
              <a:rPr lang="pt-PT" dirty="0" smtClean="0"/>
              <a:t> </a:t>
            </a:r>
            <a:r>
              <a:rPr lang="pt-PT" dirty="0" err="1" smtClean="0"/>
              <a:t>given</a:t>
            </a:r>
            <a:r>
              <a:rPr lang="pt-PT" dirty="0" smtClean="0"/>
              <a:t> a </a:t>
            </a:r>
            <a:r>
              <a:rPr lang="pt-PT" dirty="0" err="1" smtClean="0"/>
              <a:t>tree</a:t>
            </a:r>
            <a:r>
              <a:rPr lang="pt-PT" dirty="0" smtClean="0"/>
              <a:t> </a:t>
            </a:r>
            <a:r>
              <a:rPr lang="pt-PT" dirty="0" err="1" smtClean="0"/>
              <a:t>context</a:t>
            </a:r>
            <a:r>
              <a:rPr lang="pt-PT" dirty="0" smtClean="0"/>
              <a:t>;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tree</a:t>
            </a:r>
            <a:r>
              <a:rPr lang="pt-PT" dirty="0" smtClean="0"/>
              <a:t> </a:t>
            </a:r>
            <a:r>
              <a:rPr lang="pt-PT" dirty="0" err="1" smtClean="0"/>
              <a:t>walker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named</a:t>
            </a:r>
            <a:r>
              <a:rPr lang="pt-PT" dirty="0" smtClean="0"/>
              <a:t> </a:t>
            </a:r>
            <a:r>
              <a:rPr lang="pt-PT" i="1" dirty="0" err="1" smtClean="0">
                <a:solidFill>
                  <a:schemeClr val="accent1"/>
                </a:solidFill>
              </a:rPr>
              <a:t>addCheck</a:t>
            </a:r>
            <a:endParaRPr lang="pt-PT" i="1" dirty="0" smtClean="0">
              <a:solidFill>
                <a:schemeClr val="accent1"/>
              </a:solidFill>
            </a:endParaRPr>
          </a:p>
          <a:p>
            <a:r>
              <a:rPr lang="pt-PT" dirty="0" smtClean="0"/>
              <a:t>A </a:t>
            </a:r>
            <a:r>
              <a:rPr lang="pt-PT" dirty="0" err="1" smtClean="0"/>
              <a:t>tree</a:t>
            </a:r>
            <a:r>
              <a:rPr lang="pt-PT" dirty="0" smtClean="0"/>
              <a:t> </a:t>
            </a:r>
            <a:r>
              <a:rPr lang="pt-PT" dirty="0" err="1" smtClean="0"/>
              <a:t>context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symbol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attribute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tree</a:t>
            </a:r>
            <a:r>
              <a:rPr lang="pt-PT" dirty="0" smtClean="0"/>
              <a:t> </a:t>
            </a:r>
            <a:r>
              <a:rPr lang="pt-PT" dirty="0" err="1" smtClean="0"/>
              <a:t>representation</a:t>
            </a:r>
            <a:r>
              <a:rPr lang="pt-PT" dirty="0" smtClean="0"/>
              <a:t>;</a:t>
            </a:r>
          </a:p>
        </p:txBody>
      </p:sp>
      <p:pic>
        <p:nvPicPr>
          <p:cNvPr id="4" name="Picture 3" descr="DI-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  <p:pic>
        <p:nvPicPr>
          <p:cNvPr id="6" name="Picture 5" descr="GeneratedTre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72" y="1447800"/>
            <a:ext cx="2018456" cy="2344270"/>
          </a:xfrm>
          <a:prstGeom prst="rect">
            <a:avLst/>
          </a:prstGeom>
          <a:effectLst>
            <a:reflection stA="50000" endPos="75000" dist="127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7924800" y="6165994"/>
            <a:ext cx="33452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7144" y="2590800"/>
            <a:ext cx="7799656" cy="3139321"/>
          </a:xfrm>
          <a:prstGeom prst="rect">
            <a:avLst/>
          </a:prstGeom>
          <a:effectLst/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err="1" smtClean="0"/>
              <a:t>checkutil</a:t>
            </a:r>
            <a:r>
              <a:rPr lang="pt-PT" dirty="0" smtClean="0"/>
              <a:t>::</a:t>
            </a:r>
            <a:r>
              <a:rPr lang="pt-PT" dirty="0" err="1" smtClean="0"/>
              <a:t>addCheck</a:t>
            </a:r>
            <a:r>
              <a:rPr lang="pt-PT" dirty="0" smtClean="0"/>
              <a:t> </a:t>
            </a:r>
            <a:r>
              <a:rPr lang="pt-PT" dirty="0" err="1" smtClean="0"/>
              <a:t>Semprod</a:t>
            </a:r>
            <a:r>
              <a:rPr lang="pt-PT" dirty="0" smtClean="0"/>
              <a:t> {</a:t>
            </a:r>
          </a:p>
          <a:p>
            <a:r>
              <a:rPr lang="pt-PT" dirty="0" smtClean="0"/>
              <a:t>	</a:t>
            </a:r>
            <a:r>
              <a:rPr lang="pt-PT" dirty="0" err="1" smtClean="0"/>
              <a:t>set</a:t>
            </a:r>
            <a:r>
              <a:rPr lang="pt-PT" dirty="0" smtClean="0"/>
              <a:t> </a:t>
            </a:r>
            <a:r>
              <a:rPr lang="pt-PT" dirty="0" err="1" smtClean="0"/>
              <a:t>n</a:t>
            </a:r>
            <a:r>
              <a:rPr lang="pt-PT" dirty="0" smtClean="0"/>
              <a:t> [</a:t>
            </a:r>
            <a:r>
              <a:rPr lang="pt-PT" dirty="0" err="1" smtClean="0"/>
              <a:t>llength</a:t>
            </a:r>
            <a:r>
              <a:rPr lang="pt-PT" dirty="0" smtClean="0"/>
              <a:t> [</a:t>
            </a:r>
            <a:r>
              <a:rPr lang="pt-PT" dirty="0" err="1" smtClean="0"/>
              <a:t>c</a:t>
            </a:r>
            <a:r>
              <a:rPr lang="pt-PT" dirty="0" smtClean="0"/>
              <a:t>::</a:t>
            </a:r>
            <a:r>
              <a:rPr lang="pt-PT" dirty="0" err="1" smtClean="0"/>
              <a:t>getList</a:t>
            </a:r>
            <a:r>
              <a:rPr lang="pt-PT" dirty="0" smtClean="0"/>
              <a:t> {</a:t>
            </a:r>
            <a:r>
              <a:rPr lang="pt-PT" dirty="0" err="1" smtClean="0"/>
              <a:t>$obj.grammarElements.CHILDREN[LeftSymbol</a:t>
            </a:r>
            <a:r>
              <a:rPr lang="pt-PT" dirty="0" smtClean="0"/>
              <a:t>]}]]</a:t>
            </a:r>
          </a:p>
          <a:p>
            <a:r>
              <a:rPr lang="pt-PT" dirty="0" smtClean="0"/>
              <a:t>	</a:t>
            </a:r>
            <a:r>
              <a:rPr lang="pt-PT" dirty="0" err="1" smtClean="0"/>
              <a:t>set</a:t>
            </a:r>
            <a:r>
              <a:rPr lang="pt-PT" dirty="0" smtClean="0"/>
              <a:t> </a:t>
            </a:r>
            <a:r>
              <a:rPr lang="pt-PT" dirty="0" err="1" smtClean="0"/>
              <a:t>symbName</a:t>
            </a:r>
            <a:r>
              <a:rPr lang="pt-PT" dirty="0" smtClean="0"/>
              <a:t> [</a:t>
            </a:r>
            <a:r>
              <a:rPr lang="pt-PT" dirty="0" err="1" smtClean="0"/>
              <a:t>c</a:t>
            </a:r>
            <a:r>
              <a:rPr lang="pt-PT" dirty="0" smtClean="0"/>
              <a:t>::</a:t>
            </a:r>
            <a:r>
              <a:rPr lang="pt-PT" dirty="0" err="1" smtClean="0"/>
              <a:t>get</a:t>
            </a:r>
            <a:r>
              <a:rPr lang="pt-PT" dirty="0" smtClean="0"/>
              <a:t> {</a:t>
            </a:r>
            <a:r>
              <a:rPr lang="pt-PT" dirty="0" err="1" smtClean="0"/>
              <a:t>$obj.name.VALUE</a:t>
            </a:r>
            <a:r>
              <a:rPr lang="pt-PT" dirty="0" smtClean="0"/>
              <a:t>}]</a:t>
            </a:r>
          </a:p>
          <a:p>
            <a:r>
              <a:rPr lang="pt-PT" dirty="0" smtClean="0"/>
              <a:t>	</a:t>
            </a:r>
          </a:p>
          <a:p>
            <a:r>
              <a:rPr lang="pt-PT" dirty="0" smtClean="0"/>
              <a:t>	</a:t>
            </a:r>
            <a:r>
              <a:rPr lang="pt-PT" dirty="0" err="1" smtClean="0"/>
              <a:t>if</a:t>
            </a:r>
            <a:r>
              <a:rPr lang="pt-PT" dirty="0" smtClean="0"/>
              <a:t> { </a:t>
            </a:r>
            <a:r>
              <a:rPr lang="pt-PT" dirty="0" err="1" smtClean="0"/>
              <a:t>$n</a:t>
            </a:r>
            <a:r>
              <a:rPr lang="pt-PT" dirty="0" smtClean="0"/>
              <a:t> == 0 } {</a:t>
            </a:r>
          </a:p>
          <a:p>
            <a:r>
              <a:rPr lang="pt-PT" dirty="0" smtClean="0"/>
              <a:t>		</a:t>
            </a:r>
            <a:r>
              <a:rPr lang="pt-PT" dirty="0" err="1" smtClean="0"/>
              <a:t>return</a:t>
            </a:r>
            <a:r>
              <a:rPr lang="pt-PT" dirty="0" smtClean="0"/>
              <a:t> "</a:t>
            </a:r>
            <a:r>
              <a:rPr lang="pt-PT" dirty="0" err="1" smtClean="0"/>
              <a:t>Production</a:t>
            </a:r>
            <a:r>
              <a:rPr lang="pt-PT" dirty="0" smtClean="0"/>
              <a:t> '</a:t>
            </a:r>
            <a:r>
              <a:rPr lang="pt-PT" dirty="0" err="1" smtClean="0"/>
              <a:t>$symbName</a:t>
            </a:r>
            <a:r>
              <a:rPr lang="pt-PT" dirty="0" smtClean="0"/>
              <a:t>' </a:t>
            </a:r>
            <a:r>
              <a:rPr lang="pt-PT" dirty="0" err="1" smtClean="0"/>
              <a:t>must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one</a:t>
            </a:r>
            <a:r>
              <a:rPr lang="pt-PT" dirty="0" smtClean="0"/>
              <a:t> </a:t>
            </a:r>
            <a:r>
              <a:rPr lang="pt-PT" dirty="0" err="1" smtClean="0"/>
              <a:t>Root</a:t>
            </a:r>
            <a:r>
              <a:rPr lang="pt-PT" dirty="0" smtClean="0"/>
              <a:t> </a:t>
            </a:r>
            <a:r>
              <a:rPr lang="pt-PT" dirty="0" err="1" smtClean="0"/>
              <a:t>symbol</a:t>
            </a:r>
            <a:r>
              <a:rPr lang="pt-PT" dirty="0" smtClean="0"/>
              <a:t>!"</a:t>
            </a:r>
          </a:p>
          <a:p>
            <a:r>
              <a:rPr lang="pt-PT" dirty="0" smtClean="0"/>
              <a:t>	} </a:t>
            </a:r>
            <a:r>
              <a:rPr lang="pt-PT" dirty="0" err="1" smtClean="0"/>
              <a:t>elseif</a:t>
            </a:r>
            <a:r>
              <a:rPr lang="pt-PT" dirty="0" smtClean="0"/>
              <a:t> {</a:t>
            </a:r>
            <a:r>
              <a:rPr lang="pt-PT" dirty="0" err="1" smtClean="0"/>
              <a:t>$n</a:t>
            </a:r>
            <a:r>
              <a:rPr lang="pt-PT" dirty="0" smtClean="0"/>
              <a:t> &gt; 1} {</a:t>
            </a:r>
          </a:p>
          <a:p>
            <a:r>
              <a:rPr lang="pt-PT" dirty="0" smtClean="0"/>
              <a:t>		</a:t>
            </a:r>
            <a:r>
              <a:rPr lang="pt-PT" dirty="0" err="1" smtClean="0"/>
              <a:t>return</a:t>
            </a:r>
            <a:r>
              <a:rPr lang="pt-PT" dirty="0" smtClean="0"/>
              <a:t> "</a:t>
            </a:r>
            <a:r>
              <a:rPr lang="pt-PT" dirty="0" err="1" smtClean="0"/>
              <a:t>Production</a:t>
            </a:r>
            <a:r>
              <a:rPr lang="pt-PT" dirty="0" smtClean="0"/>
              <a:t> '</a:t>
            </a:r>
            <a:r>
              <a:rPr lang="pt-PT" dirty="0" err="1" smtClean="0"/>
              <a:t>$symbName</a:t>
            </a:r>
            <a:r>
              <a:rPr lang="pt-PT" dirty="0" smtClean="0"/>
              <a:t>' </a:t>
            </a:r>
            <a:r>
              <a:rPr lang="pt-PT" dirty="0" err="1" smtClean="0"/>
              <a:t>must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only</a:t>
            </a:r>
            <a:r>
              <a:rPr lang="pt-PT" dirty="0" smtClean="0"/>
              <a:t> </a:t>
            </a:r>
            <a:r>
              <a:rPr lang="pt-PT" dirty="0" err="1" smtClean="0"/>
              <a:t>one</a:t>
            </a:r>
            <a:r>
              <a:rPr lang="pt-PT" dirty="0" smtClean="0"/>
              <a:t> </a:t>
            </a:r>
            <a:r>
              <a:rPr lang="pt-PT" dirty="0" err="1" smtClean="0"/>
              <a:t>Root</a:t>
            </a:r>
            <a:r>
              <a:rPr lang="pt-PT" dirty="0" smtClean="0"/>
              <a:t> </a:t>
            </a:r>
            <a:r>
              <a:rPr lang="pt-PT" dirty="0" err="1" smtClean="0"/>
              <a:t>symbol</a:t>
            </a:r>
            <a:r>
              <a:rPr lang="pt-PT" dirty="0" smtClean="0"/>
              <a:t>!"</a:t>
            </a:r>
          </a:p>
          <a:p>
            <a:r>
              <a:rPr lang="pt-PT" dirty="0" smtClean="0"/>
              <a:t>	}	</a:t>
            </a:r>
          </a:p>
          <a:p>
            <a:r>
              <a:rPr lang="pt-PT" dirty="0" smtClean="0"/>
              <a:t>	</a:t>
            </a:r>
            <a:r>
              <a:rPr lang="pt-PT" dirty="0" err="1" smtClean="0"/>
              <a:t>return</a:t>
            </a:r>
            <a:r>
              <a:rPr lang="pt-PT" dirty="0" smtClean="0"/>
              <a:t> ””</a:t>
            </a:r>
          </a:p>
          <a:p>
            <a:r>
              <a:rPr lang="pt-PT" dirty="0" smtClean="0"/>
              <a:t>}</a:t>
            </a:r>
            <a:endParaRPr lang="pt-PT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Semantic</a:t>
            </a:r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Analysis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740803"/>
            <a:ext cx="7799656" cy="369332"/>
          </a:xfrm>
          <a:prstGeom prst="rect">
            <a:avLst/>
          </a:prstGeom>
          <a:effectLst/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u="sng" dirty="0" err="1" smtClean="0"/>
              <a:t>Semantic</a:t>
            </a:r>
            <a:r>
              <a:rPr lang="pt-PT" u="sng" dirty="0" smtClean="0"/>
              <a:t> </a:t>
            </a:r>
            <a:r>
              <a:rPr lang="pt-PT" u="sng" dirty="0" err="1" smtClean="0"/>
              <a:t>Contraint</a:t>
            </a:r>
            <a:r>
              <a:rPr lang="pt-PT" u="sng" dirty="0" smtClean="0"/>
              <a:t>:</a:t>
            </a:r>
            <a:r>
              <a:rPr lang="pt-PT" dirty="0" smtClean="0"/>
              <a:t>  A </a:t>
            </a:r>
            <a:r>
              <a:rPr lang="pt-PT" dirty="0" err="1" smtClean="0"/>
              <a:t>production</a:t>
            </a:r>
            <a:r>
              <a:rPr lang="pt-PT" dirty="0" smtClean="0"/>
              <a:t> </a:t>
            </a:r>
            <a:r>
              <a:rPr lang="pt-PT" dirty="0" err="1" smtClean="0"/>
              <a:t>must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one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only</a:t>
            </a:r>
            <a:r>
              <a:rPr lang="pt-PT" dirty="0" smtClean="0"/>
              <a:t> </a:t>
            </a:r>
            <a:r>
              <a:rPr lang="pt-PT" dirty="0" err="1" smtClean="0"/>
              <a:t>one</a:t>
            </a:r>
            <a:r>
              <a:rPr lang="pt-PT" dirty="0" smtClean="0"/>
              <a:t> </a:t>
            </a:r>
            <a:r>
              <a:rPr lang="pt-PT" dirty="0" err="1" smtClean="0"/>
              <a:t>root</a:t>
            </a:r>
            <a:r>
              <a:rPr lang="pt-PT" dirty="0" smtClean="0"/>
              <a:t> </a:t>
            </a:r>
            <a:r>
              <a:rPr lang="pt-PT" dirty="0" err="1" smtClean="0"/>
              <a:t>symbol</a:t>
            </a:r>
            <a:endParaRPr lang="pt-PT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924800" y="6165994"/>
            <a:ext cx="3012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25400" dir="5400000" sy="-100000" algn="bl" rotWithShape="0"/>
                </a:effectLst>
              </a:rPr>
              <a:t>Code</a:t>
            </a:r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25400" dir="5400000" sy="-100000" algn="bl" rotWithShape="0"/>
                </a:effectLst>
              </a:rPr>
              <a:t>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25400" dir="5400000" sy="-100000" algn="bl" rotWithShape="0"/>
                </a:effectLst>
              </a:rPr>
              <a:t>Generation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254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Definition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code</a:t>
            </a:r>
            <a:r>
              <a:rPr lang="pt-PT" dirty="0" smtClean="0"/>
              <a:t> templates </a:t>
            </a:r>
            <a:r>
              <a:rPr lang="pt-PT" dirty="0" err="1" smtClean="0"/>
              <a:t>with</a:t>
            </a:r>
            <a:r>
              <a:rPr lang="pt-PT" dirty="0" smtClean="0"/>
              <a:t> IPTG/PTG files;</a:t>
            </a:r>
          </a:p>
          <a:p>
            <a:r>
              <a:rPr lang="pt-PT" dirty="0" err="1" smtClean="0"/>
              <a:t>Definition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code</a:t>
            </a:r>
            <a:r>
              <a:rPr lang="pt-PT" dirty="0" smtClean="0"/>
              <a:t> </a:t>
            </a:r>
            <a:r>
              <a:rPr lang="pt-PT" dirty="0" err="1" smtClean="0"/>
              <a:t>generation</a:t>
            </a:r>
            <a:r>
              <a:rPr lang="pt-PT" dirty="0" smtClean="0"/>
              <a:t> </a:t>
            </a:r>
            <a:r>
              <a:rPr lang="pt-PT" dirty="0" err="1" smtClean="0"/>
              <a:t>using</a:t>
            </a:r>
            <a:r>
              <a:rPr lang="pt-PT" dirty="0" smtClean="0"/>
              <a:t> LIDO files:</a:t>
            </a:r>
          </a:p>
          <a:p>
            <a:pPr lvl="1"/>
            <a:r>
              <a:rPr lang="pt-PT" dirty="0" smtClean="0"/>
              <a:t>Use CONSTITUENTS to </a:t>
            </a:r>
            <a:r>
              <a:rPr lang="pt-PT" dirty="0" err="1" smtClean="0"/>
              <a:t>access</a:t>
            </a:r>
            <a:r>
              <a:rPr lang="pt-PT" dirty="0" smtClean="0"/>
              <a:t>/</a:t>
            </a:r>
            <a:r>
              <a:rPr lang="pt-PT" dirty="0" err="1" smtClean="0"/>
              <a:t>refer</a:t>
            </a:r>
            <a:r>
              <a:rPr lang="pt-PT" dirty="0" smtClean="0"/>
              <a:t> to </a:t>
            </a:r>
            <a:r>
              <a:rPr lang="pt-PT" dirty="0" err="1" smtClean="0"/>
              <a:t>symbols</a:t>
            </a:r>
            <a:r>
              <a:rPr lang="pt-PT" dirty="0" smtClean="0"/>
              <a:t> </a:t>
            </a:r>
            <a:r>
              <a:rPr lang="pt-PT" dirty="0" err="1" smtClean="0"/>
              <a:t>far</a:t>
            </a:r>
            <a:r>
              <a:rPr lang="pt-PT" dirty="0" smtClean="0"/>
              <a:t> </a:t>
            </a:r>
            <a:r>
              <a:rPr lang="pt-PT" dirty="0" err="1" smtClean="0"/>
              <a:t>down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tree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actual </a:t>
            </a:r>
            <a:r>
              <a:rPr lang="pt-PT" dirty="0" err="1" smtClean="0"/>
              <a:t>context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Use INCLUDING* to </a:t>
            </a:r>
            <a:r>
              <a:rPr lang="pt-PT" dirty="0" err="1" smtClean="0"/>
              <a:t>access</a:t>
            </a:r>
            <a:r>
              <a:rPr lang="pt-PT" dirty="0" smtClean="0"/>
              <a:t>/</a:t>
            </a:r>
            <a:r>
              <a:rPr lang="pt-PT" dirty="0" err="1" smtClean="0"/>
              <a:t>refer</a:t>
            </a:r>
            <a:r>
              <a:rPr lang="pt-PT" dirty="0" smtClean="0"/>
              <a:t> to </a:t>
            </a:r>
            <a:r>
              <a:rPr lang="pt-PT" dirty="0" err="1" smtClean="0"/>
              <a:t>symbols</a:t>
            </a:r>
            <a:r>
              <a:rPr lang="pt-PT" dirty="0" smtClean="0"/>
              <a:t> </a:t>
            </a:r>
            <a:r>
              <a:rPr lang="pt-PT" dirty="0" err="1" smtClean="0"/>
              <a:t>far</a:t>
            </a:r>
            <a:r>
              <a:rPr lang="pt-PT" dirty="0" smtClean="0"/>
              <a:t> </a:t>
            </a:r>
            <a:r>
              <a:rPr lang="pt-PT" dirty="0" err="1" smtClean="0"/>
              <a:t>up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tree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actual </a:t>
            </a:r>
            <a:r>
              <a:rPr lang="pt-PT" dirty="0" err="1" smtClean="0"/>
              <a:t>context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Use </a:t>
            </a:r>
            <a:r>
              <a:rPr lang="pt-PT" dirty="0" err="1" smtClean="0"/>
              <a:t>of</a:t>
            </a:r>
            <a:r>
              <a:rPr lang="pt-PT" dirty="0" smtClean="0"/>
              <a:t> SYNT </a:t>
            </a:r>
            <a:r>
              <a:rPr lang="pt-PT" dirty="0" err="1" smtClean="0"/>
              <a:t>attributes</a:t>
            </a:r>
            <a:r>
              <a:rPr lang="pt-PT" dirty="0" smtClean="0"/>
              <a:t> to </a:t>
            </a:r>
            <a:r>
              <a:rPr lang="pt-PT" dirty="0" err="1" smtClean="0"/>
              <a:t>calculate</a:t>
            </a:r>
            <a:r>
              <a:rPr lang="pt-PT" dirty="0" smtClean="0"/>
              <a:t> </a:t>
            </a:r>
            <a:r>
              <a:rPr lang="pt-PT" dirty="0" err="1" smtClean="0"/>
              <a:t>code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parts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code</a:t>
            </a:r>
            <a:r>
              <a:rPr lang="pt-PT" dirty="0" smtClean="0"/>
              <a:t>;</a:t>
            </a:r>
          </a:p>
          <a:p>
            <a:pPr lvl="1"/>
            <a:endParaRPr lang="pt-PT" sz="1500" dirty="0" smtClean="0"/>
          </a:p>
          <a:p>
            <a:pPr>
              <a:buNone/>
            </a:pPr>
            <a:r>
              <a:rPr lang="pt-PT" sz="1700" dirty="0" smtClean="0"/>
              <a:t>* INCLUDING </a:t>
            </a:r>
            <a:r>
              <a:rPr lang="pt-PT" sz="1700" dirty="0" err="1" smtClean="0"/>
              <a:t>reduces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need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using</a:t>
            </a:r>
            <a:r>
              <a:rPr lang="pt-PT" sz="1700" dirty="0" smtClean="0"/>
              <a:t> </a:t>
            </a:r>
            <a:r>
              <a:rPr lang="pt-PT" sz="1700" dirty="0" err="1" smtClean="0"/>
              <a:t>inherited</a:t>
            </a:r>
            <a:r>
              <a:rPr lang="pt-PT" sz="1700" dirty="0" smtClean="0"/>
              <a:t> </a:t>
            </a:r>
            <a:r>
              <a:rPr lang="pt-PT" sz="1700" dirty="0" err="1" smtClean="0"/>
              <a:t>attributes</a:t>
            </a:r>
            <a:r>
              <a:rPr lang="pt-PT" sz="1700" dirty="0" smtClean="0"/>
              <a:t>;</a:t>
            </a:r>
            <a:endParaRPr lang="pt-PT" sz="1700" dirty="0"/>
          </a:p>
        </p:txBody>
      </p:sp>
      <p:pic>
        <p:nvPicPr>
          <p:cNvPr id="4" name="Picture 3" descr="DI-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165994"/>
            <a:ext cx="3199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7144" y="2590800"/>
            <a:ext cx="7799656" cy="3693319"/>
          </a:xfrm>
          <a:prstGeom prst="rect">
            <a:avLst/>
          </a:prstGeom>
          <a:effectLst/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/>
              <a:t>SYMBOL </a:t>
            </a:r>
            <a:r>
              <a:rPr lang="pt-PT" dirty="0" err="1" smtClean="0"/>
              <a:t>bnfgen_Semprod</a:t>
            </a:r>
            <a:r>
              <a:rPr lang="pt-PT" dirty="0" smtClean="0"/>
              <a:t>: </a:t>
            </a:r>
            <a:r>
              <a:rPr lang="pt-PT" dirty="0" err="1" smtClean="0"/>
              <a:t>bnfLHS</a:t>
            </a:r>
            <a:r>
              <a:rPr lang="pt-PT" dirty="0" smtClean="0"/>
              <a:t> : </a:t>
            </a:r>
            <a:r>
              <a:rPr lang="pt-PT" dirty="0" err="1" smtClean="0"/>
              <a:t>PTGNode</a:t>
            </a:r>
            <a:r>
              <a:rPr lang="pt-PT" dirty="0" smtClean="0"/>
              <a:t>;</a:t>
            </a:r>
          </a:p>
          <a:p>
            <a:r>
              <a:rPr lang="pt-PT" dirty="0" smtClean="0"/>
              <a:t>SYMBOL </a:t>
            </a:r>
            <a:r>
              <a:rPr lang="pt-PT" dirty="0" err="1" smtClean="0"/>
              <a:t>bnfgen_Semprod</a:t>
            </a:r>
            <a:r>
              <a:rPr lang="pt-PT" dirty="0" smtClean="0"/>
              <a:t>: </a:t>
            </a:r>
            <a:r>
              <a:rPr lang="pt-PT" dirty="0" err="1" smtClean="0"/>
              <a:t>bnfRHS</a:t>
            </a:r>
            <a:r>
              <a:rPr lang="pt-PT" dirty="0" smtClean="0"/>
              <a:t> : </a:t>
            </a:r>
            <a:r>
              <a:rPr lang="pt-PT" dirty="0" err="1" smtClean="0"/>
              <a:t>PTGNode</a:t>
            </a:r>
            <a:r>
              <a:rPr lang="pt-PT" dirty="0" smtClean="0"/>
              <a:t>;</a:t>
            </a:r>
          </a:p>
          <a:p>
            <a:r>
              <a:rPr lang="pt-PT" dirty="0" smtClean="0"/>
              <a:t>SYMBOL </a:t>
            </a:r>
            <a:r>
              <a:rPr lang="pt-PT" dirty="0" err="1" smtClean="0"/>
              <a:t>bnfgen_Semprod</a:t>
            </a:r>
            <a:r>
              <a:rPr lang="pt-PT" dirty="0" smtClean="0"/>
              <a:t>: </a:t>
            </a:r>
            <a:r>
              <a:rPr lang="pt-PT" dirty="0" err="1" smtClean="0"/>
              <a:t>bnfCode</a:t>
            </a:r>
            <a:r>
              <a:rPr lang="pt-PT" dirty="0" smtClean="0"/>
              <a:t> : </a:t>
            </a:r>
            <a:r>
              <a:rPr lang="pt-PT" dirty="0" err="1" smtClean="0"/>
              <a:t>PTGNode</a:t>
            </a:r>
            <a:r>
              <a:rPr lang="pt-PT" dirty="0" smtClean="0"/>
              <a:t>;</a:t>
            </a:r>
          </a:p>
          <a:p>
            <a:r>
              <a:rPr lang="pt-PT" dirty="0" smtClean="0"/>
              <a:t>SYMBOL </a:t>
            </a:r>
            <a:r>
              <a:rPr lang="pt-PT" dirty="0" err="1" smtClean="0"/>
              <a:t>bnfgen_Semprod</a:t>
            </a:r>
            <a:endParaRPr lang="pt-PT" dirty="0" smtClean="0"/>
          </a:p>
          <a:p>
            <a:r>
              <a:rPr lang="pt-PT" dirty="0" smtClean="0"/>
              <a:t>COMPUTE</a:t>
            </a:r>
          </a:p>
          <a:p>
            <a:r>
              <a:rPr lang="pt-PT" dirty="0" smtClean="0"/>
              <a:t>	</a:t>
            </a:r>
            <a:r>
              <a:rPr lang="pt-PT" dirty="0" err="1" smtClean="0"/>
              <a:t>SYNT.bnfLHS</a:t>
            </a:r>
            <a:r>
              <a:rPr lang="pt-PT" dirty="0" smtClean="0"/>
              <a:t> = CONSTITUENTS </a:t>
            </a:r>
            <a:r>
              <a:rPr lang="pt-PT" dirty="0" err="1" smtClean="0"/>
              <a:t>bnfgen_LeftSymbol.pers_symbolName</a:t>
            </a:r>
            <a:r>
              <a:rPr lang="pt-PT" dirty="0" smtClean="0"/>
              <a:t> </a:t>
            </a:r>
          </a:p>
          <a:p>
            <a:r>
              <a:rPr lang="pt-PT" dirty="0" smtClean="0"/>
              <a:t>					</a:t>
            </a:r>
            <a:r>
              <a:rPr lang="pt-PT" dirty="0" err="1" smtClean="0"/>
              <a:t>WITH(PTGNode</a:t>
            </a:r>
            <a:r>
              <a:rPr lang="pt-PT" dirty="0" smtClean="0"/>
              <a:t>, </a:t>
            </a:r>
            <a:r>
              <a:rPr lang="pt-PT" dirty="0" err="1" smtClean="0"/>
              <a:t>PTGNewLineSeq</a:t>
            </a:r>
            <a:r>
              <a:rPr lang="pt-PT" dirty="0" smtClean="0"/>
              <a:t>, </a:t>
            </a:r>
            <a:r>
              <a:rPr lang="pt-PT" dirty="0" err="1" smtClean="0"/>
              <a:t>PTGAsIs</a:t>
            </a:r>
            <a:r>
              <a:rPr lang="pt-PT" dirty="0" smtClean="0"/>
              <a:t>, </a:t>
            </a:r>
            <a:r>
              <a:rPr lang="pt-PT" dirty="0" err="1" smtClean="0"/>
              <a:t>PTGNull</a:t>
            </a:r>
            <a:r>
              <a:rPr lang="pt-PT" dirty="0" smtClean="0"/>
              <a:t>);</a:t>
            </a:r>
          </a:p>
          <a:p>
            <a:r>
              <a:rPr lang="pt-PT" dirty="0" smtClean="0"/>
              <a:t>	</a:t>
            </a:r>
          </a:p>
          <a:p>
            <a:r>
              <a:rPr lang="pt-PT" dirty="0" smtClean="0"/>
              <a:t>	</a:t>
            </a:r>
            <a:r>
              <a:rPr lang="pt-PT" dirty="0" err="1" smtClean="0"/>
              <a:t>SYNT.bnfRHS</a:t>
            </a:r>
            <a:r>
              <a:rPr lang="pt-PT" dirty="0" smtClean="0"/>
              <a:t> = </a:t>
            </a:r>
            <a:r>
              <a:rPr lang="pt-PT" dirty="0" err="1" smtClean="0"/>
              <a:t>PTGAsIs(VLString(SELECT(vlList(</a:t>
            </a:r>
            <a:endParaRPr lang="pt-PT" dirty="0" smtClean="0"/>
          </a:p>
          <a:p>
            <a:r>
              <a:rPr lang="pt-PT" dirty="0" smtClean="0"/>
              <a:t>					"</a:t>
            </a:r>
            <a:r>
              <a:rPr lang="pt-PT" dirty="0" err="1" smtClean="0"/>
              <a:t>printBNFOrderedRHSElements</a:t>
            </a:r>
            <a:r>
              <a:rPr lang="pt-PT" dirty="0" smtClean="0"/>
              <a:t>",</a:t>
            </a:r>
            <a:r>
              <a:rPr lang="pt-PT" dirty="0" err="1" smtClean="0"/>
              <a:t>THIS.objId</a:t>
            </a:r>
            <a:r>
              <a:rPr lang="pt-PT" dirty="0" smtClean="0"/>
              <a:t>),</a:t>
            </a:r>
            <a:r>
              <a:rPr lang="pt-PT" dirty="0" err="1" smtClean="0"/>
              <a:t>eval(</a:t>
            </a:r>
            <a:r>
              <a:rPr lang="pt-PT" dirty="0" smtClean="0"/>
              <a:t>))));</a:t>
            </a:r>
          </a:p>
          <a:p>
            <a:endParaRPr lang="pt-PT" dirty="0" smtClean="0"/>
          </a:p>
          <a:p>
            <a:r>
              <a:rPr lang="pt-PT" dirty="0" smtClean="0"/>
              <a:t>	</a:t>
            </a:r>
            <a:r>
              <a:rPr lang="pt-PT" dirty="0" err="1" smtClean="0"/>
              <a:t>SYNT.bnfCode</a:t>
            </a:r>
            <a:r>
              <a:rPr lang="pt-PT" dirty="0" smtClean="0"/>
              <a:t> = </a:t>
            </a:r>
            <a:r>
              <a:rPr lang="pt-PT" dirty="0" err="1" smtClean="0"/>
              <a:t>PTGbnfProd(THIS.bnfLHS</a:t>
            </a:r>
            <a:r>
              <a:rPr lang="pt-PT" dirty="0" smtClean="0"/>
              <a:t>, </a:t>
            </a:r>
            <a:r>
              <a:rPr lang="pt-PT" dirty="0" err="1" smtClean="0"/>
              <a:t>THIS.bnfRHS</a:t>
            </a:r>
            <a:r>
              <a:rPr lang="pt-PT" dirty="0" smtClean="0"/>
              <a:t>);</a:t>
            </a:r>
          </a:p>
          <a:p>
            <a:r>
              <a:rPr lang="pt-PT" dirty="0" smtClean="0"/>
              <a:t>END;</a:t>
            </a:r>
          </a:p>
          <a:p>
            <a:endParaRPr lang="pt-PT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740803"/>
            <a:ext cx="7772400" cy="646331"/>
          </a:xfrm>
          <a:prstGeom prst="rect">
            <a:avLst/>
          </a:prstGeom>
          <a:effectLst/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err="1" smtClean="0"/>
              <a:t>bnfProd(lhs</a:t>
            </a:r>
            <a:r>
              <a:rPr lang="pt-PT" dirty="0" smtClean="0"/>
              <a:t>, </a:t>
            </a:r>
            <a:r>
              <a:rPr lang="pt-PT" dirty="0" err="1" smtClean="0"/>
              <a:t>rhs</a:t>
            </a:r>
            <a:r>
              <a:rPr lang="pt-PT" dirty="0" smtClean="0"/>
              <a:t>):</a:t>
            </a:r>
          </a:p>
          <a:p>
            <a:r>
              <a:rPr lang="pt-PT" dirty="0" smtClean="0"/>
              <a:t>    [</a:t>
            </a:r>
            <a:r>
              <a:rPr lang="pt-PT" dirty="0" err="1" smtClean="0"/>
              <a:t>lhs</a:t>
            </a:r>
            <a:r>
              <a:rPr lang="pt-PT" dirty="0" smtClean="0"/>
              <a:t>] -&gt; [</a:t>
            </a:r>
            <a:r>
              <a:rPr lang="pt-PT" dirty="0" err="1" smtClean="0"/>
              <a:t>rhs</a:t>
            </a:r>
            <a:r>
              <a:rPr lang="pt-PT" dirty="0" smtClean="0"/>
              <a:t>]</a:t>
            </a:r>
          </a:p>
          <a:p>
            <a:endParaRPr lang="pt-PT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25400" dir="5400000" sy="-100000" algn="bl" rotWithShape="0"/>
                </a:effectLst>
              </a:rPr>
              <a:t>Code</a:t>
            </a:r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25400" dir="5400000" sy="-100000" algn="bl" rotWithShape="0"/>
                </a:effectLst>
              </a:rPr>
              <a:t>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25400" dir="5400000" sy="-100000" algn="bl" rotWithShape="0"/>
                </a:effectLst>
              </a:rPr>
              <a:t>Generation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25400" dir="5400000" sy="-100000" algn="bl" rotWithShape="0"/>
              </a:effectLst>
            </a:endParaRPr>
          </a:p>
        </p:txBody>
      </p:sp>
      <p:pic>
        <p:nvPicPr>
          <p:cNvPr id="10" name="Picture 9" descr="BNFTrad.png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 l="4789" t="17898" r="53875" b="21477"/>
          <a:stretch>
            <a:fillRect/>
          </a:stretch>
        </p:blipFill>
        <p:spPr>
          <a:xfrm>
            <a:off x="5715000" y="1988531"/>
            <a:ext cx="3038397" cy="14904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stA="50000" endPos="75000" dist="127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924800" y="6165994"/>
            <a:ext cx="32394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255"/>
          <p:cNvGrpSpPr/>
          <p:nvPr/>
        </p:nvGrpSpPr>
        <p:grpSpPr>
          <a:xfrm>
            <a:off x="510204" y="163593"/>
            <a:ext cx="8385008" cy="6369127"/>
            <a:chOff x="510204" y="163593"/>
            <a:chExt cx="8385008" cy="6369127"/>
          </a:xfrm>
        </p:grpSpPr>
        <p:grpSp>
          <p:nvGrpSpPr>
            <p:cNvPr id="138" name="Group 137"/>
            <p:cNvGrpSpPr/>
            <p:nvPr/>
          </p:nvGrpSpPr>
          <p:grpSpPr>
            <a:xfrm>
              <a:off x="5325310" y="163593"/>
              <a:ext cx="930000" cy="817721"/>
              <a:chOff x="4061100" y="457200"/>
              <a:chExt cx="930000" cy="817721"/>
            </a:xfrm>
          </p:grpSpPr>
          <p:sp>
            <p:nvSpPr>
              <p:cNvPr id="28" name="Folded Corner 27"/>
              <p:cNvSpPr/>
              <p:nvPr/>
            </p:nvSpPr>
            <p:spPr>
              <a:xfrm>
                <a:off x="4335600" y="4572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4061100" y="1028700"/>
                <a:ext cx="9300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Viag.XMODEL</a:t>
                </a:r>
                <a:endParaRPr lang="pt-PT" sz="1000" dirty="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2134687" y="2375417"/>
              <a:ext cx="890363" cy="1075610"/>
              <a:chOff x="1828800" y="876300"/>
              <a:chExt cx="890363" cy="107561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1828800" y="876300"/>
                <a:ext cx="685800" cy="838200"/>
                <a:chOff x="2895600" y="1257300"/>
                <a:chExt cx="685800" cy="838200"/>
              </a:xfrm>
            </p:grpSpPr>
            <p:sp>
              <p:nvSpPr>
                <p:cNvPr id="70" name="Folded Corner 69"/>
                <p:cNvSpPr/>
                <p:nvPr/>
              </p:nvSpPr>
              <p:spPr>
                <a:xfrm>
                  <a:off x="2895600" y="12573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74" name="Folded Corner 73"/>
                <p:cNvSpPr/>
                <p:nvPr/>
              </p:nvSpPr>
              <p:spPr>
                <a:xfrm>
                  <a:off x="3048000" y="14097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75" name="Folded Corner 74"/>
                <p:cNvSpPr/>
                <p:nvPr/>
              </p:nvSpPr>
              <p:spPr>
                <a:xfrm>
                  <a:off x="3200400" y="15621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sp>
            <p:nvSpPr>
              <p:cNvPr id="108" name="TextBox 107"/>
              <p:cNvSpPr txBox="1"/>
              <p:nvPr/>
            </p:nvSpPr>
            <p:spPr>
              <a:xfrm>
                <a:off x="1828800" y="1705689"/>
                <a:ext cx="89036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View.MODEL</a:t>
                </a:r>
                <a:endParaRPr lang="pt-PT" sz="1000" dirty="0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1256860" y="5753099"/>
              <a:ext cx="807207" cy="779621"/>
              <a:chOff x="4449900" y="5334000"/>
              <a:chExt cx="807207" cy="779621"/>
            </a:xfrm>
          </p:grpSpPr>
          <p:sp>
            <p:nvSpPr>
              <p:cNvPr id="95" name="Folded Corner 94"/>
              <p:cNvSpPr/>
              <p:nvPr/>
            </p:nvSpPr>
            <p:spPr>
              <a:xfrm>
                <a:off x="4694100" y="53340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4449900" y="5867400"/>
                <a:ext cx="80720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Code.HEAD</a:t>
                </a:r>
                <a:endParaRPr lang="pt-PT" sz="1000" dirty="0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510204" y="4973478"/>
              <a:ext cx="930000" cy="779621"/>
              <a:chOff x="3405600" y="4686300"/>
              <a:chExt cx="930000" cy="779621"/>
            </a:xfrm>
          </p:grpSpPr>
          <p:sp>
            <p:nvSpPr>
              <p:cNvPr id="96" name="Folded Corner 95"/>
              <p:cNvSpPr/>
              <p:nvPr/>
            </p:nvSpPr>
            <p:spPr>
              <a:xfrm>
                <a:off x="3619500" y="46863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3405600" y="5219700"/>
                <a:ext cx="93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000" dirty="0" err="1" smtClean="0"/>
                  <a:t>Code.SPECS</a:t>
                </a:r>
                <a:endParaRPr lang="pt-PT" sz="1000" dirty="0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2515687" y="1043463"/>
              <a:ext cx="841208" cy="807767"/>
              <a:chOff x="4335600" y="2971800"/>
              <a:chExt cx="841208" cy="807767"/>
            </a:xfrm>
          </p:grpSpPr>
          <p:sp>
            <p:nvSpPr>
              <p:cNvPr id="93" name="Folded Corner 92"/>
              <p:cNvSpPr/>
              <p:nvPr/>
            </p:nvSpPr>
            <p:spPr>
              <a:xfrm>
                <a:off x="4610100" y="29718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4335600" y="3533346"/>
                <a:ext cx="8412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images.GDR</a:t>
                </a:r>
                <a:endParaRPr lang="pt-PT" sz="1000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2369550" y="5753099"/>
              <a:ext cx="624177" cy="779621"/>
              <a:chOff x="1357023" y="5334000"/>
              <a:chExt cx="624177" cy="779621"/>
            </a:xfrm>
          </p:grpSpPr>
          <p:sp>
            <p:nvSpPr>
              <p:cNvPr id="97" name="Folded Corner 96"/>
              <p:cNvSpPr/>
              <p:nvPr/>
            </p:nvSpPr>
            <p:spPr>
              <a:xfrm>
                <a:off x="1485900" y="53340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357023" y="5867400"/>
                <a:ext cx="62417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Aux.TCL</a:t>
                </a:r>
                <a:endParaRPr lang="pt-PT" sz="1000" dirty="0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2369550" y="3799689"/>
              <a:ext cx="807900" cy="1058370"/>
              <a:chOff x="2049600" y="3979640"/>
              <a:chExt cx="807900" cy="1058370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2171700" y="3979640"/>
                <a:ext cx="685800" cy="838200"/>
                <a:chOff x="2895600" y="1257300"/>
                <a:chExt cx="685800" cy="838200"/>
              </a:xfrm>
            </p:grpSpPr>
            <p:sp>
              <p:nvSpPr>
                <p:cNvPr id="83" name="Folded Corner 82"/>
                <p:cNvSpPr/>
                <p:nvPr/>
              </p:nvSpPr>
              <p:spPr>
                <a:xfrm>
                  <a:off x="2895600" y="12573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84" name="Folded Corner 83"/>
                <p:cNvSpPr/>
                <p:nvPr/>
              </p:nvSpPr>
              <p:spPr>
                <a:xfrm>
                  <a:off x="3048000" y="14097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85" name="Folded Corner 84"/>
                <p:cNvSpPr/>
                <p:nvPr/>
              </p:nvSpPr>
              <p:spPr>
                <a:xfrm>
                  <a:off x="3200400" y="15621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>
                <a:off x="2049600" y="4791789"/>
                <a:ext cx="76631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Code.LIDO</a:t>
                </a:r>
                <a:endParaRPr lang="pt-PT" sz="1000" dirty="0"/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10204" y="3150632"/>
              <a:ext cx="746656" cy="1178242"/>
              <a:chOff x="609600" y="4381500"/>
              <a:chExt cx="746656" cy="1178242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609600" y="4381500"/>
                <a:ext cx="685800" cy="838200"/>
                <a:chOff x="2895600" y="1257300"/>
                <a:chExt cx="685800" cy="838200"/>
              </a:xfrm>
            </p:grpSpPr>
            <p:sp>
              <p:nvSpPr>
                <p:cNvPr id="87" name="Folded Corner 86"/>
                <p:cNvSpPr/>
                <p:nvPr/>
              </p:nvSpPr>
              <p:spPr>
                <a:xfrm>
                  <a:off x="2895600" y="12573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88" name="Folded Corner 87"/>
                <p:cNvSpPr/>
                <p:nvPr/>
              </p:nvSpPr>
              <p:spPr>
                <a:xfrm>
                  <a:off x="3048000" y="14097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89" name="Folded Corner 88"/>
                <p:cNvSpPr/>
                <p:nvPr/>
              </p:nvSpPr>
              <p:spPr>
                <a:xfrm>
                  <a:off x="3200400" y="15621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sp>
            <p:nvSpPr>
              <p:cNvPr id="114" name="TextBox 113"/>
              <p:cNvSpPr txBox="1"/>
              <p:nvPr/>
            </p:nvSpPr>
            <p:spPr>
              <a:xfrm>
                <a:off x="609600" y="5313521"/>
                <a:ext cx="74665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Code.IPTG</a:t>
                </a:r>
                <a:endParaRPr lang="pt-PT" sz="1000" dirty="0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3195229" y="5340214"/>
              <a:ext cx="986315" cy="733472"/>
              <a:chOff x="762000" y="3351276"/>
              <a:chExt cx="986315" cy="733472"/>
            </a:xfrm>
          </p:grpSpPr>
          <p:sp>
            <p:nvSpPr>
              <p:cNvPr id="98" name="Folded Corner 97"/>
              <p:cNvSpPr/>
              <p:nvPr/>
            </p:nvSpPr>
            <p:spPr>
              <a:xfrm>
                <a:off x="1066800" y="3351276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762000" y="3838527"/>
                <a:ext cx="98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000" dirty="0" err="1" smtClean="0"/>
                  <a:t>Code.MODEL</a:t>
                </a:r>
                <a:endParaRPr lang="pt-PT" sz="1000" dirty="0"/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3988902" y="1792651"/>
              <a:ext cx="750852" cy="1084421"/>
              <a:chOff x="735048" y="1676400"/>
              <a:chExt cx="750852" cy="1084421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762000" y="1676400"/>
                <a:ext cx="685800" cy="838200"/>
                <a:chOff x="2895600" y="1257300"/>
                <a:chExt cx="685800" cy="838200"/>
              </a:xfrm>
            </p:grpSpPr>
            <p:sp>
              <p:nvSpPr>
                <p:cNvPr id="79" name="Folded Corner 78"/>
                <p:cNvSpPr/>
                <p:nvPr/>
              </p:nvSpPr>
              <p:spPr>
                <a:xfrm>
                  <a:off x="2895600" y="12573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80" name="Folded Corner 79"/>
                <p:cNvSpPr/>
                <p:nvPr/>
              </p:nvSpPr>
              <p:spPr>
                <a:xfrm>
                  <a:off x="3048000" y="14097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81" name="Folded Corner 80"/>
                <p:cNvSpPr/>
                <p:nvPr/>
              </p:nvSpPr>
              <p:spPr>
                <a:xfrm>
                  <a:off x="3200400" y="1562100"/>
                  <a:ext cx="381000" cy="533400"/>
                </a:xfrm>
                <a:prstGeom prst="foldedCorner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sp>
            <p:nvSpPr>
              <p:cNvPr id="116" name="TextBox 115"/>
              <p:cNvSpPr txBox="1"/>
              <p:nvPr/>
            </p:nvSpPr>
            <p:spPr>
              <a:xfrm>
                <a:off x="735048" y="2514600"/>
                <a:ext cx="7508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View.LIDO</a:t>
                </a:r>
                <a:endParaRPr lang="pt-PT" sz="1000" dirty="0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891204" y="1362955"/>
              <a:ext cx="884540" cy="702659"/>
              <a:chOff x="6156600" y="3276981"/>
              <a:chExt cx="884540" cy="702659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6477000" y="3276981"/>
                <a:ext cx="457200" cy="456438"/>
                <a:chOff x="5715000" y="3731514"/>
                <a:chExt cx="457200" cy="456438"/>
              </a:xfrm>
            </p:grpSpPr>
            <p:sp>
              <p:nvSpPr>
                <p:cNvPr id="100" name="Can 99"/>
                <p:cNvSpPr/>
                <p:nvPr/>
              </p:nvSpPr>
              <p:spPr>
                <a:xfrm>
                  <a:off x="5943600" y="3731514"/>
                  <a:ext cx="228600" cy="379476"/>
                </a:xfrm>
                <a:prstGeom prst="can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5715000" y="3921252"/>
                  <a:ext cx="228600" cy="234696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99" name="Cube 98"/>
                <p:cNvSpPr/>
                <p:nvPr/>
              </p:nvSpPr>
              <p:spPr>
                <a:xfrm>
                  <a:off x="5829300" y="3921252"/>
                  <a:ext cx="266700" cy="2667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sp>
            <p:nvSpPr>
              <p:cNvPr id="117" name="TextBox 116"/>
              <p:cNvSpPr txBox="1"/>
              <p:nvPr/>
            </p:nvSpPr>
            <p:spPr>
              <a:xfrm>
                <a:off x="6156600" y="3733419"/>
                <a:ext cx="8845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Buttons.PNG</a:t>
                </a:r>
                <a:endParaRPr lang="pt-PT" sz="1000" dirty="0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8169720" y="3294221"/>
              <a:ext cx="725492" cy="779621"/>
              <a:chOff x="5713408" y="4648200"/>
              <a:chExt cx="725492" cy="779621"/>
            </a:xfrm>
          </p:grpSpPr>
          <p:sp>
            <p:nvSpPr>
              <p:cNvPr id="94" name="Folded Corner 93"/>
              <p:cNvSpPr/>
              <p:nvPr/>
            </p:nvSpPr>
            <p:spPr>
              <a:xfrm>
                <a:off x="5829300" y="46482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713408" y="5181600"/>
                <a:ext cx="72549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Viag.DEFS</a:t>
                </a:r>
                <a:endParaRPr lang="pt-PT" sz="1000" dirty="0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5599810" y="2461520"/>
              <a:ext cx="966931" cy="732710"/>
              <a:chOff x="7239000" y="2362200"/>
              <a:chExt cx="966931" cy="732710"/>
            </a:xfrm>
          </p:grpSpPr>
          <p:sp>
            <p:nvSpPr>
              <p:cNvPr id="90" name="Folded Corner 89"/>
              <p:cNvSpPr/>
              <p:nvPr/>
            </p:nvSpPr>
            <p:spPr>
              <a:xfrm>
                <a:off x="7543800" y="23622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7239000" y="2848689"/>
                <a:ext cx="96693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Semantics.TCL</a:t>
                </a:r>
                <a:endParaRPr lang="pt-PT" sz="1000" dirty="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3312044" y="163593"/>
              <a:ext cx="851515" cy="684656"/>
              <a:chOff x="7140300" y="3523202"/>
              <a:chExt cx="851515" cy="684656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7239000" y="3523202"/>
                <a:ext cx="457200" cy="456438"/>
                <a:chOff x="5715000" y="3731514"/>
                <a:chExt cx="457200" cy="456438"/>
              </a:xfrm>
            </p:grpSpPr>
            <p:sp>
              <p:nvSpPr>
                <p:cNvPr id="104" name="Can 103"/>
                <p:cNvSpPr/>
                <p:nvPr/>
              </p:nvSpPr>
              <p:spPr>
                <a:xfrm>
                  <a:off x="5943600" y="3731514"/>
                  <a:ext cx="228600" cy="379476"/>
                </a:xfrm>
                <a:prstGeom prst="can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5715000" y="3921252"/>
                  <a:ext cx="228600" cy="234696"/>
                </a:xfrm>
                <a:prstGeom prst="ellipse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106" name="Cube 105"/>
                <p:cNvSpPr/>
                <p:nvPr/>
              </p:nvSpPr>
              <p:spPr>
                <a:xfrm>
                  <a:off x="5829300" y="3921252"/>
                  <a:ext cx="266700" cy="2667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sp>
            <p:nvSpPr>
              <p:cNvPr id="120" name="TextBox 119"/>
              <p:cNvSpPr txBox="1"/>
              <p:nvPr/>
            </p:nvSpPr>
            <p:spPr>
              <a:xfrm>
                <a:off x="7140300" y="3961637"/>
                <a:ext cx="85151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Symbols.GIF</a:t>
                </a:r>
                <a:endParaRPr lang="pt-PT" sz="1000" dirty="0" smtClean="0"/>
              </a:p>
              <a:p>
                <a:endParaRPr lang="pt-PT" sz="1000" dirty="0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7497741" y="2350532"/>
              <a:ext cx="671979" cy="779620"/>
              <a:chOff x="6483910" y="723900"/>
              <a:chExt cx="671979" cy="779620"/>
            </a:xfrm>
          </p:grpSpPr>
          <p:sp>
            <p:nvSpPr>
              <p:cNvPr id="92" name="Folded Corner 91"/>
              <p:cNvSpPr/>
              <p:nvPr/>
            </p:nvSpPr>
            <p:spPr>
              <a:xfrm>
                <a:off x="6629400" y="7239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6483910" y="1257299"/>
                <a:ext cx="67197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Sync.TCL</a:t>
                </a:r>
                <a:endParaRPr lang="pt-PT" sz="1000" dirty="0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6580378" y="2340292"/>
              <a:ext cx="623112" cy="800100"/>
              <a:chOff x="6311088" y="1714500"/>
              <a:chExt cx="623112" cy="800100"/>
            </a:xfrm>
          </p:grpSpPr>
          <p:sp>
            <p:nvSpPr>
              <p:cNvPr id="91" name="Folded Corner 90"/>
              <p:cNvSpPr/>
              <p:nvPr/>
            </p:nvSpPr>
            <p:spPr>
              <a:xfrm>
                <a:off x="6438900" y="1714500"/>
                <a:ext cx="381000" cy="533400"/>
              </a:xfrm>
              <a:prstGeom prst="foldedCorner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311088" y="2268379"/>
                <a:ext cx="623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sz="1000" dirty="0" err="1" smtClean="0"/>
                  <a:t>Edit.TCL</a:t>
                </a:r>
                <a:endParaRPr lang="pt-PT" sz="1000" dirty="0" smtClean="0"/>
              </a:p>
            </p:txBody>
          </p:sp>
        </p:grpSp>
        <p:pic>
          <p:nvPicPr>
            <p:cNvPr id="139" name="Picture 138" descr="Imagem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91100" y="4395868"/>
              <a:ext cx="3758622" cy="2136852"/>
            </a:xfrm>
            <a:prstGeom prst="rect">
              <a:avLst/>
            </a:prstGeom>
          </p:spPr>
        </p:pic>
        <p:cxnSp>
          <p:nvCxnSpPr>
            <p:cNvPr id="141" name="Straight Arrow Connector 140"/>
            <p:cNvCxnSpPr>
              <a:stCxn id="79" idx="1"/>
              <a:endCxn id="111" idx="3"/>
            </p:cNvCxnSpPr>
            <p:nvPr/>
          </p:nvCxnSpPr>
          <p:spPr>
            <a:xfrm rot="10800000">
              <a:off x="3356896" y="1728121"/>
              <a:ext cx="658959" cy="3312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stCxn id="90" idx="0"/>
              <a:endCxn id="107" idx="2"/>
            </p:cNvCxnSpPr>
            <p:nvPr/>
          </p:nvCxnSpPr>
          <p:spPr>
            <a:xfrm rot="16200000" flipV="1">
              <a:off x="5202607" y="1569017"/>
              <a:ext cx="1480206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93" idx="0"/>
              <a:endCxn id="120" idx="1"/>
            </p:cNvCxnSpPr>
            <p:nvPr/>
          </p:nvCxnSpPr>
          <p:spPr>
            <a:xfrm rot="5400000" flipH="1" flipV="1">
              <a:off x="2987203" y="718623"/>
              <a:ext cx="318324" cy="3313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17" idx="2"/>
              <a:endCxn id="74" idx="1"/>
            </p:cNvCxnSpPr>
            <p:nvPr/>
          </p:nvCxnSpPr>
          <p:spPr>
            <a:xfrm rot="16200000" flipH="1">
              <a:off x="1445829" y="1953258"/>
              <a:ext cx="728903" cy="9536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81" idx="0"/>
              <a:endCxn id="107" idx="2"/>
            </p:cNvCxnSpPr>
            <p:nvPr/>
          </p:nvCxnSpPr>
          <p:spPr>
            <a:xfrm rot="5400000" flipH="1" flipV="1">
              <a:off x="4592664" y="899805"/>
              <a:ext cx="1116137" cy="12791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75" idx="3"/>
              <a:endCxn id="80" idx="1"/>
            </p:cNvCxnSpPr>
            <p:nvPr/>
          </p:nvCxnSpPr>
          <p:spPr>
            <a:xfrm flipV="1">
              <a:off x="2820487" y="2211751"/>
              <a:ext cx="1347767" cy="7351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stCxn id="84" idx="1"/>
              <a:endCxn id="89" idx="3"/>
            </p:cNvCxnSpPr>
            <p:nvPr/>
          </p:nvCxnSpPr>
          <p:spPr>
            <a:xfrm rot="10800000">
              <a:off x="1196004" y="3722133"/>
              <a:ext cx="1448046" cy="496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14" idx="2"/>
              <a:endCxn id="95" idx="0"/>
            </p:cNvCxnSpPr>
            <p:nvPr/>
          </p:nvCxnSpPr>
          <p:spPr>
            <a:xfrm rot="16200000" flipH="1">
              <a:off x="575434" y="4636972"/>
              <a:ext cx="1424225" cy="808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14" idx="2"/>
              <a:endCxn id="96" idx="0"/>
            </p:cNvCxnSpPr>
            <p:nvPr/>
          </p:nvCxnSpPr>
          <p:spPr>
            <a:xfrm rot="16200000" flipH="1">
              <a:off x="576766" y="4635640"/>
              <a:ext cx="644604" cy="310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stCxn id="113" idx="2"/>
              <a:endCxn id="97" idx="0"/>
            </p:cNvCxnSpPr>
            <p:nvPr/>
          </p:nvCxnSpPr>
          <p:spPr>
            <a:xfrm rot="5400000">
              <a:off x="2273298" y="5273688"/>
              <a:ext cx="895040" cy="637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85" idx="3"/>
              <a:endCxn id="98" idx="0"/>
            </p:cNvCxnSpPr>
            <p:nvPr/>
          </p:nvCxnSpPr>
          <p:spPr>
            <a:xfrm>
              <a:off x="3177450" y="4371189"/>
              <a:ext cx="513079" cy="969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stCxn id="84" idx="0"/>
              <a:endCxn id="107" idx="2"/>
            </p:cNvCxnSpPr>
            <p:nvPr/>
          </p:nvCxnSpPr>
          <p:spPr>
            <a:xfrm rot="5400000" flipH="1" flipV="1">
              <a:off x="2827043" y="988822"/>
              <a:ext cx="2970775" cy="2955760"/>
            </a:xfrm>
            <a:prstGeom prst="curvedConnector3">
              <a:avLst>
                <a:gd name="adj1" fmla="val 2839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>
              <a:stCxn id="91" idx="0"/>
              <a:endCxn id="107" idx="2"/>
            </p:cNvCxnSpPr>
            <p:nvPr/>
          </p:nvCxnSpPr>
          <p:spPr>
            <a:xfrm rot="16200000" flipV="1">
              <a:off x="5665011" y="1106613"/>
              <a:ext cx="1358978" cy="1108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>
              <a:stCxn id="92" idx="0"/>
              <a:endCxn id="107" idx="2"/>
            </p:cNvCxnSpPr>
            <p:nvPr/>
          </p:nvCxnSpPr>
          <p:spPr>
            <a:xfrm rot="16200000" flipV="1">
              <a:off x="6127412" y="644212"/>
              <a:ext cx="1369218" cy="20434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>
              <a:stCxn id="119" idx="2"/>
            </p:cNvCxnSpPr>
            <p:nvPr/>
          </p:nvCxnSpPr>
          <p:spPr>
            <a:xfrm rot="5400000">
              <a:off x="5343158" y="3831882"/>
              <a:ext cx="1377770" cy="102466"/>
            </a:xfrm>
            <a:prstGeom prst="straightConnector1">
              <a:avLst/>
            </a:prstGeom>
            <a:ln>
              <a:prstDash val="lgDashDot"/>
              <a:tailEnd type="stealt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>
              <a:stCxn id="122" idx="2"/>
            </p:cNvCxnSpPr>
            <p:nvPr/>
          </p:nvCxnSpPr>
          <p:spPr>
            <a:xfrm rot="5400000">
              <a:off x="5701963" y="3915431"/>
              <a:ext cx="1965010" cy="414932"/>
            </a:xfrm>
            <a:prstGeom prst="straightConnector1">
              <a:avLst/>
            </a:prstGeom>
            <a:ln>
              <a:prstDash val="lgDashDot"/>
              <a:tailEnd type="stealt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stCxn id="121" idx="2"/>
            </p:cNvCxnSpPr>
            <p:nvPr/>
          </p:nvCxnSpPr>
          <p:spPr>
            <a:xfrm rot="5400000">
              <a:off x="6843302" y="3983051"/>
              <a:ext cx="1843328" cy="137531"/>
            </a:xfrm>
            <a:prstGeom prst="straightConnector1">
              <a:avLst/>
            </a:prstGeom>
            <a:ln>
              <a:prstDash val="lgDashDot"/>
              <a:tailEnd type="stealt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4" name="Straight Arrow Connector 233"/>
            <p:cNvCxnSpPr>
              <a:stCxn id="118" idx="2"/>
            </p:cNvCxnSpPr>
            <p:nvPr/>
          </p:nvCxnSpPr>
          <p:spPr>
            <a:xfrm rot="5400000">
              <a:off x="8248026" y="4111428"/>
              <a:ext cx="322026" cy="246854"/>
            </a:xfrm>
            <a:prstGeom prst="straightConnector1">
              <a:avLst/>
            </a:prstGeom>
            <a:ln>
              <a:prstDash val="lgDashDot"/>
              <a:tailEnd type="stealt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>
              <a:stCxn id="108" idx="3"/>
            </p:cNvCxnSpPr>
            <p:nvPr/>
          </p:nvCxnSpPr>
          <p:spPr>
            <a:xfrm>
              <a:off x="3025050" y="3327917"/>
              <a:ext cx="2004150" cy="1400911"/>
            </a:xfrm>
            <a:prstGeom prst="straightConnector1">
              <a:avLst/>
            </a:prstGeom>
            <a:ln>
              <a:prstDash val="lgDashDot"/>
              <a:tailEnd type="stealt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>
              <a:stCxn id="98" idx="3"/>
            </p:cNvCxnSpPr>
            <p:nvPr/>
          </p:nvCxnSpPr>
          <p:spPr>
            <a:xfrm flipV="1">
              <a:off x="3881029" y="4485489"/>
              <a:ext cx="1444281" cy="1121425"/>
            </a:xfrm>
            <a:prstGeom prst="curvedConnector3">
              <a:avLst>
                <a:gd name="adj1" fmla="val 50000"/>
              </a:avLst>
            </a:prstGeom>
            <a:ln>
              <a:prstDash val="lgDashDot"/>
              <a:tailEnd type="stealt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>
              <a:stCxn id="108" idx="3"/>
            </p:cNvCxnSpPr>
            <p:nvPr/>
          </p:nvCxnSpPr>
          <p:spPr>
            <a:xfrm>
              <a:off x="3025050" y="3327917"/>
              <a:ext cx="2232750" cy="1645561"/>
            </a:xfrm>
            <a:prstGeom prst="straightConnector1">
              <a:avLst/>
            </a:prstGeom>
            <a:ln>
              <a:prstDash val="lgDashDot"/>
              <a:tailEnd type="stealt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108" idx="3"/>
            </p:cNvCxnSpPr>
            <p:nvPr/>
          </p:nvCxnSpPr>
          <p:spPr>
            <a:xfrm>
              <a:off x="3025050" y="3327917"/>
              <a:ext cx="3985350" cy="1400911"/>
            </a:xfrm>
            <a:prstGeom prst="straightConnector1">
              <a:avLst/>
            </a:prstGeom>
            <a:ln>
              <a:prstDash val="lgDashDot"/>
              <a:tailEnd type="stealt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57" name="TextBox 256"/>
          <p:cNvSpPr txBox="1"/>
          <p:nvPr/>
        </p:nvSpPr>
        <p:spPr>
          <a:xfrm>
            <a:off x="227137" y="204551"/>
            <a:ext cx="2766590" cy="477054"/>
          </a:xfrm>
          <a:prstGeom prst="rect">
            <a:avLst/>
          </a:prstGeom>
          <a:noFill/>
          <a:effectLst>
            <a:reflection stA="50000" endPos="53000" dist="127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pt-PT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File </a:t>
            </a:r>
            <a:r>
              <a:rPr lang="pt-PT" sz="2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Dependencies</a:t>
            </a:r>
            <a:endParaRPr lang="pt-PT" sz="2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editor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1134527"/>
            <a:ext cx="8458200" cy="4808655"/>
          </a:xfrm>
          <a:prstGeom prst="roundRect">
            <a:avLst>
              <a:gd name="adj" fmla="val 558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505200" y="591234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75000" dist="12700" dir="5400000" sy="-100000" algn="bl" rotWithShape="0"/>
                </a:effectLst>
              </a:rPr>
              <a:t>The</a:t>
            </a:r>
            <a:r>
              <a:rPr lang="pt-P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pt-P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75000" dist="12700" dir="5400000" sy="-100000" algn="bl" rotWithShape="0"/>
                </a:effectLst>
              </a:rPr>
              <a:t>Editor</a:t>
            </a:r>
            <a:endParaRPr lang="pt-PT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75000" dist="127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END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71800" y="2429256"/>
            <a:ext cx="3657600" cy="260908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Picture 4" descr="DI-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Outline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err="1" smtClean="0"/>
              <a:t>Introduction</a:t>
            </a:r>
            <a:endParaRPr lang="pt-PT" dirty="0" smtClean="0"/>
          </a:p>
          <a:p>
            <a:r>
              <a:rPr lang="pt-PT" dirty="0" smtClean="0"/>
              <a:t>Visual </a:t>
            </a:r>
            <a:r>
              <a:rPr lang="pt-PT" dirty="0" err="1" smtClean="0"/>
              <a:t>Language</a:t>
            </a:r>
            <a:r>
              <a:rPr lang="pt-PT" dirty="0" smtClean="0"/>
              <a:t> </a:t>
            </a:r>
            <a:r>
              <a:rPr lang="pt-PT" dirty="0" err="1" smtClean="0"/>
              <a:t>Grammar</a:t>
            </a:r>
            <a:r>
              <a:rPr lang="pt-PT" dirty="0" smtClean="0"/>
              <a:t> for </a:t>
            </a:r>
            <a:r>
              <a:rPr lang="pt-PT" dirty="0" err="1" smtClean="0"/>
              <a:t>VisualLISA</a:t>
            </a:r>
            <a:endParaRPr lang="pt-PT" dirty="0" smtClean="0"/>
          </a:p>
          <a:p>
            <a:r>
              <a:rPr lang="pt-PT" dirty="0" err="1" smtClean="0"/>
              <a:t>DEViL</a:t>
            </a:r>
            <a:endParaRPr lang="pt-PT" dirty="0" smtClean="0"/>
          </a:p>
          <a:p>
            <a:r>
              <a:rPr lang="pt-PT" dirty="0" err="1" smtClean="0"/>
              <a:t>Implementation</a:t>
            </a:r>
            <a:endParaRPr lang="pt-PT" dirty="0" smtClean="0"/>
          </a:p>
          <a:p>
            <a:r>
              <a:rPr lang="pt-PT" dirty="0" err="1" smtClean="0"/>
              <a:t>Results</a:t>
            </a:r>
            <a:endParaRPr lang="pt-PT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1"/>
            <a:endParaRPr lang="pt-PT" dirty="0" smtClean="0"/>
          </a:p>
          <a:p>
            <a:pPr lvl="1"/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Picture 3" descr="DI-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7924800" y="6165994"/>
            <a:ext cx="24295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Introduction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err="1" smtClean="0"/>
              <a:t>VisualLISA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a </a:t>
            </a:r>
            <a:r>
              <a:rPr lang="pt-PT" dirty="0" err="1" smtClean="0"/>
              <a:t>project</a:t>
            </a:r>
            <a:r>
              <a:rPr lang="pt-PT" dirty="0" smtClean="0"/>
              <a:t> </a:t>
            </a:r>
            <a:r>
              <a:rPr lang="pt-PT" dirty="0" err="1" smtClean="0"/>
              <a:t>under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UCE-15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MSc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Informatics</a:t>
            </a:r>
            <a:r>
              <a:rPr lang="pt-PT" dirty="0" smtClean="0"/>
              <a:t>’ 2</a:t>
            </a:r>
            <a:r>
              <a:rPr lang="pt-PT" baseline="30000" dirty="0" smtClean="0"/>
              <a:t>nd </a:t>
            </a:r>
            <a:r>
              <a:rPr lang="pt-PT" dirty="0" err="1" smtClean="0"/>
              <a:t>year</a:t>
            </a:r>
            <a:r>
              <a:rPr lang="pt-PT" dirty="0" smtClean="0"/>
              <a:t>;</a:t>
            </a:r>
            <a:endParaRPr lang="pt-PT" baseline="30000" dirty="0" smtClean="0"/>
          </a:p>
          <a:p>
            <a:r>
              <a:rPr lang="pt-PT" dirty="0" err="1" smtClean="0"/>
              <a:t>VisualLISA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en-US" dirty="0" smtClean="0"/>
              <a:t>a graphical interface for the compilers-compiler LISA.</a:t>
            </a:r>
            <a:endParaRPr lang="pt-PT" dirty="0" smtClean="0"/>
          </a:p>
          <a:p>
            <a:r>
              <a:rPr lang="pt-PT" dirty="0" err="1" smtClean="0"/>
              <a:t>VisualLISA</a:t>
            </a:r>
            <a:r>
              <a:rPr lang="pt-PT" dirty="0" smtClean="0"/>
              <a:t> </a:t>
            </a:r>
            <a:r>
              <a:rPr lang="pt-PT" dirty="0" err="1" smtClean="0"/>
              <a:t>will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to </a:t>
            </a:r>
            <a:r>
              <a:rPr lang="en-US" dirty="0" smtClean="0"/>
              <a:t>edit visually LISA specifications.</a:t>
            </a:r>
            <a:endParaRPr lang="pt-PT" dirty="0" smtClean="0"/>
          </a:p>
          <a:p>
            <a:r>
              <a:rPr lang="pt-PT" dirty="0" err="1" smtClean="0"/>
              <a:t>Can’t</a:t>
            </a:r>
            <a:r>
              <a:rPr lang="pt-PT" dirty="0" smtClean="0"/>
              <a:t> </a:t>
            </a:r>
            <a:r>
              <a:rPr lang="pt-PT" dirty="0" err="1" smtClean="0"/>
              <a:t>VisualLISA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a </a:t>
            </a:r>
            <a:r>
              <a:rPr lang="pt-PT" dirty="0" err="1" smtClean="0"/>
              <a:t>generic</a:t>
            </a:r>
            <a:r>
              <a:rPr lang="pt-PT" dirty="0" smtClean="0"/>
              <a:t> </a:t>
            </a:r>
            <a:r>
              <a:rPr lang="pt-PT" dirty="0" err="1" smtClean="0"/>
              <a:t>VisualAG</a:t>
            </a:r>
            <a:r>
              <a:rPr lang="pt-PT" dirty="0" smtClean="0"/>
              <a:t> </a:t>
            </a:r>
            <a:r>
              <a:rPr lang="pt-PT" dirty="0" err="1" smtClean="0"/>
              <a:t>tool</a:t>
            </a:r>
            <a:r>
              <a:rPr lang="pt-PT" dirty="0" smtClean="0"/>
              <a:t>?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</p:txBody>
      </p:sp>
      <p:pic>
        <p:nvPicPr>
          <p:cNvPr id="4" name="Picture 3" descr="DI-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165994"/>
            <a:ext cx="26167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Visual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Language</a:t>
            </a:r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Grammar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err="1" smtClean="0"/>
              <a:t>Differences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visual </a:t>
            </a:r>
            <a:r>
              <a:rPr lang="pt-PT" dirty="0" err="1" smtClean="0"/>
              <a:t>and</a:t>
            </a:r>
            <a:r>
              <a:rPr lang="pt-PT" dirty="0" smtClean="0"/>
              <a:t> textual </a:t>
            </a:r>
            <a:r>
              <a:rPr lang="pt-PT" dirty="0" err="1" smtClean="0"/>
              <a:t>Grammars</a:t>
            </a:r>
            <a:r>
              <a:rPr lang="pt-PT" dirty="0" smtClean="0"/>
              <a:t>?</a:t>
            </a:r>
          </a:p>
          <a:p>
            <a:endParaRPr lang="pt-PT" dirty="0" smtClean="0"/>
          </a:p>
          <a:p>
            <a:pPr lvl="1">
              <a:buFont typeface="Lucida Grande"/>
              <a:buChar char="+"/>
            </a:pPr>
            <a:r>
              <a:rPr lang="pt-PT" dirty="0" err="1" smtClean="0"/>
              <a:t>Operators</a:t>
            </a:r>
            <a:r>
              <a:rPr lang="pt-PT" dirty="0" smtClean="0"/>
              <a:t> to relate </a:t>
            </a:r>
            <a:r>
              <a:rPr lang="pt-PT" dirty="0" err="1" smtClean="0"/>
              <a:t>two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more </a:t>
            </a:r>
            <a:r>
              <a:rPr lang="pt-PT" dirty="0" err="1" smtClean="0"/>
              <a:t>symbols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space</a:t>
            </a:r>
            <a:r>
              <a:rPr lang="pt-PT" dirty="0" smtClean="0"/>
              <a:t>;</a:t>
            </a:r>
          </a:p>
          <a:p>
            <a:pPr lvl="1">
              <a:buFont typeface="Lucida Grande"/>
              <a:buChar char="+"/>
            </a:pPr>
            <a:r>
              <a:rPr lang="pt-PT" dirty="0" err="1" smtClean="0"/>
              <a:t>Attributes</a:t>
            </a:r>
            <a:r>
              <a:rPr lang="pt-PT" dirty="0" smtClean="0"/>
              <a:t> to compute </a:t>
            </a:r>
            <a:r>
              <a:rPr lang="pt-PT" dirty="0" err="1" smtClean="0"/>
              <a:t>symbol’s</a:t>
            </a:r>
            <a:r>
              <a:rPr lang="pt-PT" dirty="0" smtClean="0"/>
              <a:t> </a:t>
            </a:r>
            <a:r>
              <a:rPr lang="pt-PT" dirty="0" err="1" smtClean="0"/>
              <a:t>position</a:t>
            </a:r>
            <a:r>
              <a:rPr lang="pt-PT" dirty="0" smtClean="0"/>
              <a:t>;</a:t>
            </a:r>
          </a:p>
          <a:p>
            <a:pPr lvl="1"/>
            <a:endParaRPr lang="pt-PT" dirty="0" smtClean="0"/>
          </a:p>
          <a:p>
            <a:pPr lvl="1">
              <a:buFont typeface="Lucida Grande"/>
              <a:buChar char="-"/>
            </a:pPr>
            <a:r>
              <a:rPr lang="pt-PT" dirty="0" err="1" smtClean="0"/>
              <a:t>Notion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order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symbol’s</a:t>
            </a:r>
            <a:r>
              <a:rPr lang="pt-PT" dirty="0" smtClean="0"/>
              <a:t> </a:t>
            </a:r>
            <a:r>
              <a:rPr lang="pt-PT" dirty="0" err="1" smtClean="0"/>
              <a:t>occurrence</a:t>
            </a:r>
            <a:r>
              <a:rPr lang="pt-PT" dirty="0" smtClean="0"/>
              <a:t>; </a:t>
            </a:r>
          </a:p>
        </p:txBody>
      </p:sp>
      <p:pic>
        <p:nvPicPr>
          <p:cNvPr id="4" name="Picture 3" descr="DI-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165994"/>
            <a:ext cx="2656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Visual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Language</a:t>
            </a:r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Grammar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144" y="1600200"/>
            <a:ext cx="7799656" cy="4524316"/>
          </a:xfrm>
          <a:prstGeom prst="rect">
            <a:avLst/>
          </a:prstGeom>
          <a:effectLst/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(…)</a:t>
            </a:r>
          </a:p>
          <a:p>
            <a:endParaRPr lang="en-US" dirty="0" smtClean="0"/>
          </a:p>
          <a:p>
            <a:r>
              <a:rPr lang="en-US" dirty="0" smtClean="0"/>
              <a:t>AG_ELEM → LEFT_SYMBOL | NON_TERMINAL | TERMINAL | SYNT_ATTRIBUTE </a:t>
            </a:r>
          </a:p>
          <a:p>
            <a:r>
              <a:rPr lang="en-US" dirty="0" smtClean="0"/>
              <a:t>                      | INH_ATTRIBUTE | TREE_BRANCH | IV_ATTRIBUTE </a:t>
            </a:r>
          </a:p>
          <a:p>
            <a:r>
              <a:rPr lang="en-US" dirty="0" smtClean="0"/>
              <a:t>                      | SYNT_CONNECTION | INH_CONNECTION| IV_CONNECTION</a:t>
            </a:r>
          </a:p>
          <a:p>
            <a:endParaRPr lang="en-US" dirty="0" smtClean="0"/>
          </a:p>
          <a:p>
            <a:r>
              <a:rPr lang="en-US" dirty="0" smtClean="0"/>
              <a:t>(…)</a:t>
            </a:r>
          </a:p>
          <a:p>
            <a:endParaRPr lang="en-US" dirty="0" smtClean="0"/>
          </a:p>
          <a:p>
            <a:r>
              <a:rPr lang="en-US" dirty="0" smtClean="0"/>
              <a:t>TERMINAL →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b="1" dirty="0" smtClean="0"/>
              <a:t>( </a:t>
            </a:r>
            <a:r>
              <a:rPr lang="en-US" b="1" dirty="0" err="1" smtClean="0"/>
              <a:t>r</a:t>
            </a:r>
            <a:r>
              <a:rPr lang="en-US" b="1" dirty="0" smtClean="0"/>
              <a:t> </a:t>
            </a:r>
            <a:r>
              <a:rPr lang="en-US" b="1" dirty="0" err="1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c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a </a:t>
            </a:r>
            <a:r>
              <a:rPr lang="en-US" b="1" dirty="0" err="1" smtClean="0"/>
              <a:t>n</a:t>
            </a:r>
            <a:r>
              <a:rPr lang="en-US" b="1" dirty="0" smtClean="0"/>
              <a:t> </a:t>
            </a:r>
            <a:r>
              <a:rPr lang="en-US" b="1" dirty="0" err="1" smtClean="0"/>
              <a:t>g</a:t>
            </a:r>
            <a:r>
              <a:rPr lang="en-US" b="1" dirty="0" smtClean="0"/>
              <a:t> </a:t>
            </a:r>
            <a:r>
              <a:rPr lang="en-US" b="1" dirty="0" err="1" smtClean="0"/>
              <a:t>l</a:t>
            </a:r>
            <a:r>
              <a:rPr lang="en-US" b="1" dirty="0" smtClean="0"/>
              <a:t> </a:t>
            </a:r>
            <a:r>
              <a:rPr lang="en-US" b="1" dirty="0" err="1" smtClean="0"/>
              <a:t>e</a:t>
            </a:r>
            <a:r>
              <a:rPr lang="en-US" dirty="0" smtClean="0"/>
              <a:t> ,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x</a:t>
            </a:r>
            <a:r>
              <a:rPr lang="en-US" b="1" dirty="0" smtClean="0"/>
              <a:t> </a:t>
            </a:r>
            <a:r>
              <a:rPr lang="en-US" b="1" dirty="0" err="1" smtClean="0"/>
              <a:t>t</a:t>
            </a:r>
            <a:r>
              <a:rPr lang="en-US" b="1" dirty="0" smtClean="0"/>
              <a:t>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(…)</a:t>
            </a:r>
          </a:p>
          <a:p>
            <a:endParaRPr lang="en-US" dirty="0" smtClean="0"/>
          </a:p>
          <a:p>
            <a:r>
              <a:rPr lang="en-US" dirty="0" smtClean="0"/>
              <a:t>TREE BRANCH → 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_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 (  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_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(</a:t>
            </a:r>
            <a:r>
              <a:rPr lang="en-US" b="1" dirty="0" smtClean="0"/>
              <a:t> </a:t>
            </a:r>
            <a:r>
              <a:rPr lang="en-US" b="1" dirty="0" err="1" smtClean="0"/>
              <a:t>l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</a:t>
            </a:r>
            <a:r>
              <a:rPr lang="en-US" b="1" dirty="0" smtClean="0"/>
              <a:t> </a:t>
            </a:r>
            <a:r>
              <a:rPr lang="en-US" b="1" dirty="0" err="1" smtClean="0"/>
              <a:t>e</a:t>
            </a:r>
            <a:r>
              <a:rPr lang="en-US" dirty="0" smtClean="0"/>
              <a:t> , ˜TERMINAL) ,</a:t>
            </a:r>
          </a:p>
          <a:p>
            <a:r>
              <a:rPr lang="en-US" dirty="0" smtClean="0"/>
              <a:t>                                                                        ˜LEFT SYMBOL)  </a:t>
            </a:r>
          </a:p>
          <a:p>
            <a:r>
              <a:rPr lang="en-US" dirty="0" smtClean="0"/>
              <a:t>                                 | 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_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 ( 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_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b="1" dirty="0" smtClean="0"/>
              <a:t>( </a:t>
            </a:r>
            <a:r>
              <a:rPr lang="en-US" b="1" dirty="0" err="1" smtClean="0"/>
              <a:t>l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</a:t>
            </a:r>
            <a:r>
              <a:rPr lang="en-US" b="1" dirty="0" smtClean="0"/>
              <a:t> </a:t>
            </a:r>
            <a:r>
              <a:rPr lang="en-US" b="1" dirty="0" err="1" smtClean="0"/>
              <a:t>e</a:t>
            </a:r>
            <a:r>
              <a:rPr lang="en-US" b="1" dirty="0" smtClean="0"/>
              <a:t> </a:t>
            </a:r>
            <a:r>
              <a:rPr lang="en-US" dirty="0" smtClean="0"/>
              <a:t>, ˜NONTERMINAL) , </a:t>
            </a:r>
          </a:p>
          <a:p>
            <a:r>
              <a:rPr lang="en-US" dirty="0" smtClean="0"/>
              <a:t>                                                                        ˜LEFT SYMBOL)</a:t>
            </a:r>
          </a:p>
          <a:p>
            <a:endParaRPr lang="pt-PT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165994"/>
            <a:ext cx="2735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DEViL</a:t>
            </a:r>
            <a:r>
              <a:rPr lang="pt-PT" dirty="0" smtClean="0">
                <a:effectLst>
                  <a:reflection stA="50000" endPos="50000" dist="12700" dir="5400000" sy="-100000" algn="bl" rotWithShape="0"/>
                </a:effectLst>
              </a:rPr>
              <a:t> </a:t>
            </a:r>
            <a:r>
              <a:rPr lang="pt-PT" dirty="0" smtClean="0"/>
              <a:t>– </a:t>
            </a:r>
            <a:r>
              <a:rPr lang="pt-PT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</a:t>
            </a:r>
            <a:r>
              <a:rPr lang="pt-PT" sz="2000" dirty="0" err="1" smtClean="0"/>
              <a:t>evelopment</a:t>
            </a:r>
            <a:r>
              <a:rPr lang="pt-PT" sz="2000" dirty="0" smtClean="0"/>
              <a:t> </a:t>
            </a:r>
            <a:r>
              <a:rPr lang="pt-PT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</a:t>
            </a:r>
            <a:r>
              <a:rPr lang="pt-PT" sz="2000" dirty="0" err="1" smtClean="0"/>
              <a:t>nvironment</a:t>
            </a:r>
            <a:r>
              <a:rPr lang="pt-PT" sz="2000" dirty="0" smtClean="0"/>
              <a:t> for </a:t>
            </a:r>
            <a:r>
              <a:rPr lang="pt-P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</a:t>
            </a:r>
            <a:r>
              <a:rPr lang="pt-PT" sz="2000" dirty="0" smtClean="0"/>
              <a:t>sual </a:t>
            </a:r>
            <a:r>
              <a:rPr lang="pt-PT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</a:t>
            </a:r>
            <a:r>
              <a:rPr lang="pt-PT" sz="2000" dirty="0" err="1" smtClean="0"/>
              <a:t>anguages</a:t>
            </a:r>
            <a:endParaRPr lang="pt-PT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PT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75000" dist="12700" dir="5400000" sy="-100000" algn="bl" rotWithShape="0"/>
                </a:effectLst>
              </a:rPr>
              <a:t>Bad</a:t>
            </a:r>
            <a:r>
              <a:rPr lang="pt-PT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pt-PT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75000" dist="12700" dir="5400000" sy="-100000" algn="bl" rotWithShape="0"/>
                </a:effectLst>
              </a:rPr>
              <a:t>Aspects</a:t>
            </a:r>
            <a:endParaRPr lang="pt-PT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pt-PT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75000" dist="12700" dir="5400000" sy="-100000" algn="bl" rotWithShape="0"/>
                </a:effectLst>
              </a:rPr>
              <a:t>Good</a:t>
            </a:r>
            <a:r>
              <a:rPr lang="pt-PT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75000" dist="12700" dir="5400000" sy="-100000" algn="bl" rotWithShape="0"/>
                </a:effectLst>
              </a:rPr>
              <a:t> </a:t>
            </a:r>
            <a:r>
              <a:rPr lang="pt-PT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75000" dist="12700" dir="5400000" sy="-100000" algn="bl" rotWithShape="0"/>
                </a:effectLst>
              </a:rPr>
              <a:t>Aspects</a:t>
            </a:r>
            <a:endParaRPr lang="pt-PT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PT" sz="2400" dirty="0" smtClean="0"/>
          </a:p>
          <a:p>
            <a:r>
              <a:rPr lang="pt-PT" sz="2400" dirty="0" err="1" smtClean="0"/>
              <a:t>Complex</a:t>
            </a:r>
            <a:r>
              <a:rPr lang="pt-PT" sz="2400" dirty="0" smtClean="0"/>
              <a:t> </a:t>
            </a:r>
            <a:r>
              <a:rPr lang="pt-PT" sz="2400" dirty="0" err="1" smtClean="0"/>
              <a:t>Installation</a:t>
            </a:r>
            <a:r>
              <a:rPr lang="pt-PT" sz="2400" dirty="0" smtClean="0"/>
              <a:t>;</a:t>
            </a:r>
          </a:p>
          <a:p>
            <a:r>
              <a:rPr lang="pt-PT" sz="2400" dirty="0" smtClean="0"/>
              <a:t>Disperse </a:t>
            </a:r>
            <a:r>
              <a:rPr lang="pt-PT" sz="2400" dirty="0" err="1" smtClean="0"/>
              <a:t>Documentation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written</a:t>
            </a:r>
            <a:r>
              <a:rPr lang="pt-PT" sz="2400" dirty="0" smtClean="0"/>
              <a:t> </a:t>
            </a:r>
            <a:r>
              <a:rPr lang="pt-PT" sz="2400" dirty="0" err="1" smtClean="0"/>
              <a:t>in</a:t>
            </a:r>
            <a:r>
              <a:rPr lang="pt-PT" sz="2400" dirty="0" smtClean="0"/>
              <a:t> </a:t>
            </a:r>
            <a:r>
              <a:rPr lang="pt-PT" sz="2400" dirty="0" err="1" smtClean="0"/>
              <a:t>German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Generated</a:t>
            </a:r>
            <a:r>
              <a:rPr lang="pt-PT" sz="2400" dirty="0" smtClean="0"/>
              <a:t> Editor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only</a:t>
            </a:r>
            <a:r>
              <a:rPr lang="pt-PT" sz="2400" dirty="0" smtClean="0"/>
              <a:t> </a:t>
            </a:r>
            <a:r>
              <a:rPr lang="pt-PT" sz="2400" dirty="0" err="1" smtClean="0"/>
              <a:t>compatible</a:t>
            </a:r>
            <a:r>
              <a:rPr lang="pt-PT" sz="2400" dirty="0" smtClean="0"/>
              <a:t> </a:t>
            </a:r>
            <a:r>
              <a:rPr lang="pt-PT" sz="2400" dirty="0" err="1" smtClean="0"/>
              <a:t>with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SO </a:t>
            </a:r>
            <a:r>
              <a:rPr lang="pt-PT" sz="2400" dirty="0" err="1" smtClean="0"/>
              <a:t>where</a:t>
            </a:r>
            <a:r>
              <a:rPr lang="pt-PT" sz="2400" dirty="0" smtClean="0"/>
              <a:t> </a:t>
            </a:r>
            <a:r>
              <a:rPr lang="pt-PT" sz="2400" dirty="0" err="1" smtClean="0"/>
              <a:t>it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Generated</a:t>
            </a:r>
            <a:r>
              <a:rPr lang="pt-PT" sz="2400" dirty="0" smtClean="0"/>
              <a:t>;</a:t>
            </a:r>
          </a:p>
          <a:p>
            <a:r>
              <a:rPr lang="pt-PT" sz="2400" dirty="0" smtClean="0"/>
              <a:t>...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sz="2400" dirty="0" err="1" smtClean="0"/>
              <a:t>Very</a:t>
            </a:r>
            <a:r>
              <a:rPr lang="pt-PT" sz="2400" dirty="0" smtClean="0"/>
              <a:t> </a:t>
            </a:r>
            <a:r>
              <a:rPr lang="pt-PT" sz="2400" dirty="0" err="1" smtClean="0"/>
              <a:t>good</a:t>
            </a:r>
            <a:r>
              <a:rPr lang="pt-PT" sz="2400" dirty="0" smtClean="0"/>
              <a:t> </a:t>
            </a:r>
            <a:r>
              <a:rPr lang="pt-PT" sz="2400" dirty="0" err="1" smtClean="0"/>
              <a:t>support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Too</a:t>
            </a:r>
            <a:r>
              <a:rPr lang="pt-PT" sz="2400" dirty="0" smtClean="0"/>
              <a:t> </a:t>
            </a:r>
            <a:r>
              <a:rPr lang="pt-PT" sz="2400" dirty="0" err="1" smtClean="0"/>
              <a:t>much</a:t>
            </a:r>
            <a:r>
              <a:rPr lang="pt-PT" sz="2400" dirty="0" smtClean="0"/>
              <a:t> </a:t>
            </a:r>
            <a:r>
              <a:rPr lang="pt-PT" sz="2400" dirty="0" err="1" smtClean="0"/>
              <a:t>examples</a:t>
            </a:r>
            <a:r>
              <a:rPr lang="pt-PT" sz="2400" dirty="0" smtClean="0"/>
              <a:t>, </a:t>
            </a:r>
            <a:r>
              <a:rPr lang="pt-PT" sz="2400" dirty="0" err="1" smtClean="0"/>
              <a:t>addressing</a:t>
            </a:r>
            <a:r>
              <a:rPr lang="pt-PT" sz="2400" dirty="0" smtClean="0"/>
              <a:t> </a:t>
            </a:r>
            <a:r>
              <a:rPr lang="pt-PT" sz="2400" dirty="0" err="1" smtClean="0"/>
              <a:t>several</a:t>
            </a:r>
            <a:r>
              <a:rPr lang="pt-PT" sz="2400" dirty="0" smtClean="0"/>
              <a:t> </a:t>
            </a:r>
            <a:r>
              <a:rPr lang="pt-PT" sz="2400" dirty="0" err="1" smtClean="0"/>
              <a:t>DEViL</a:t>
            </a:r>
            <a:r>
              <a:rPr lang="pt-PT" sz="2400" dirty="0" smtClean="0"/>
              <a:t> </a:t>
            </a:r>
            <a:r>
              <a:rPr lang="pt-PT" sz="2400" dirty="0" err="1" smtClean="0"/>
              <a:t>features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Exists</a:t>
            </a:r>
            <a:r>
              <a:rPr lang="pt-PT" sz="2400" dirty="0" smtClean="0"/>
              <a:t> for MacOS, Windows </a:t>
            </a:r>
            <a:r>
              <a:rPr lang="pt-PT" sz="2400" dirty="0" err="1" smtClean="0"/>
              <a:t>and</a:t>
            </a:r>
            <a:r>
              <a:rPr lang="pt-PT" sz="2400" dirty="0" smtClean="0"/>
              <a:t> Linux</a:t>
            </a:r>
          </a:p>
          <a:p>
            <a:r>
              <a:rPr lang="pt-PT" sz="2400" dirty="0" smtClean="0"/>
              <a:t>...</a:t>
            </a:r>
            <a:endParaRPr lang="pt-PT" sz="2400" dirty="0"/>
          </a:p>
        </p:txBody>
      </p:sp>
      <p:pic>
        <p:nvPicPr>
          <p:cNvPr id="12" name="Content Placeholder 3" descr="DevilLogo.gif"/>
          <p:cNvPicPr>
            <a:picLocks noChangeAspect="1"/>
          </p:cNvPicPr>
          <p:nvPr/>
        </p:nvPicPr>
        <p:blipFill>
          <a:blip r:embed="rId2">
            <a:lum/>
            <a:alphaModFix amt="88000"/>
          </a:blip>
          <a:stretch>
            <a:fillRect/>
          </a:stretch>
        </p:blipFill>
        <p:spPr>
          <a:xfrm>
            <a:off x="381000" y="609600"/>
            <a:ext cx="533400" cy="533400"/>
          </a:xfrm>
          <a:prstGeom prst="rect">
            <a:avLst/>
          </a:prstGeom>
          <a:effectLst>
            <a:reflection stA="50000" endPos="75000" dist="12700" dir="5400000" sy="-100000" algn="bl" rotWithShape="0"/>
          </a:effectLst>
        </p:spPr>
      </p:pic>
      <p:pic>
        <p:nvPicPr>
          <p:cNvPr id="5" name="Picture 4" descr="DI-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  <p:sp>
        <p:nvSpPr>
          <p:cNvPr id="10" name="TextBox 9"/>
          <p:cNvSpPr txBox="1"/>
          <p:nvPr/>
        </p:nvSpPr>
        <p:spPr>
          <a:xfrm>
            <a:off x="7924800" y="6165994"/>
            <a:ext cx="2665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5</a:t>
            </a:r>
            <a:endParaRPr lang="pt-PT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Implementation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Visual </a:t>
            </a:r>
            <a:r>
              <a:rPr lang="pt-PT" dirty="0" err="1" smtClean="0"/>
              <a:t>Language</a:t>
            </a:r>
            <a:r>
              <a:rPr lang="pt-PT" dirty="0" smtClean="0"/>
              <a:t> </a:t>
            </a:r>
            <a:r>
              <a:rPr lang="pt-PT" dirty="0" err="1" smtClean="0"/>
              <a:t>Grammar</a:t>
            </a:r>
            <a:r>
              <a:rPr lang="pt-PT" dirty="0" smtClean="0"/>
              <a:t> </a:t>
            </a:r>
            <a:r>
              <a:rPr lang="pt-PT" dirty="0" err="1" smtClean="0"/>
              <a:t>into</a:t>
            </a:r>
            <a:r>
              <a:rPr lang="pt-PT" dirty="0" smtClean="0"/>
              <a:t> </a:t>
            </a:r>
            <a:r>
              <a:rPr lang="pt-PT" dirty="0" err="1" smtClean="0"/>
              <a:t>DEViL</a:t>
            </a:r>
            <a:r>
              <a:rPr lang="pt-PT" dirty="0" smtClean="0"/>
              <a:t> </a:t>
            </a:r>
            <a:r>
              <a:rPr lang="pt-PT" dirty="0" err="1" smtClean="0"/>
              <a:t>Model</a:t>
            </a:r>
            <a:r>
              <a:rPr lang="pt-PT" dirty="0" smtClean="0"/>
              <a:t> </a:t>
            </a:r>
            <a:r>
              <a:rPr lang="pt-PT" dirty="0" err="1" smtClean="0"/>
              <a:t>Representation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Editor </a:t>
            </a:r>
            <a:r>
              <a:rPr lang="pt-PT" dirty="0" err="1" smtClean="0"/>
              <a:t>Generation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err="1" smtClean="0"/>
              <a:t>Semantic</a:t>
            </a:r>
            <a:r>
              <a:rPr lang="pt-PT" dirty="0" smtClean="0"/>
              <a:t> </a:t>
            </a:r>
            <a:r>
              <a:rPr lang="pt-PT" dirty="0" err="1" smtClean="0"/>
              <a:t>Analysis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err="1" smtClean="0"/>
              <a:t>Code</a:t>
            </a:r>
            <a:r>
              <a:rPr lang="pt-PT" dirty="0" smtClean="0"/>
              <a:t> </a:t>
            </a:r>
            <a:r>
              <a:rPr lang="pt-PT" dirty="0" err="1" smtClean="0"/>
              <a:t>Generation</a:t>
            </a:r>
            <a:endParaRPr lang="pt-PT" dirty="0"/>
          </a:p>
        </p:txBody>
      </p:sp>
      <p:pic>
        <p:nvPicPr>
          <p:cNvPr id="4" name="Picture 3" descr="DI-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165994"/>
            <a:ext cx="27665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6</a:t>
            </a:r>
            <a:endParaRPr lang="pt-PT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d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8269086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" y="196334"/>
            <a:ext cx="301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DEViL</a:t>
            </a:r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Model</a:t>
            </a:r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Representation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Editor </a:t>
            </a:r>
            <a:r>
              <a:rPr lang="pt-PT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stA="50000" endPos="50000" dist="12700" dir="5400000" sy="-100000" algn="bl" rotWithShape="0"/>
                </a:effectLst>
              </a:rPr>
              <a:t>Generation</a:t>
            </a:r>
            <a:endParaRPr 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stA="50000" endPos="50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pt-PT" dirty="0" smtClean="0"/>
          </a:p>
          <a:p>
            <a:pPr lvl="1"/>
            <a:r>
              <a:rPr lang="pt-PT" dirty="0" err="1" smtClean="0"/>
              <a:t>Definition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Models</a:t>
            </a:r>
            <a:r>
              <a:rPr lang="pt-PT" dirty="0" smtClean="0"/>
              <a:t> to </a:t>
            </a:r>
            <a:r>
              <a:rPr lang="pt-PT" dirty="0" err="1" smtClean="0"/>
              <a:t>create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views</a:t>
            </a:r>
            <a:r>
              <a:rPr lang="pt-PT" dirty="0" smtClean="0"/>
              <a:t>:</a:t>
            </a:r>
          </a:p>
          <a:p>
            <a:pPr lvl="2">
              <a:buClr>
                <a:schemeClr val="accent2"/>
              </a:buClr>
            </a:pPr>
            <a:r>
              <a:rPr lang="pt-PT" dirty="0" smtClean="0"/>
              <a:t>Define </a:t>
            </a:r>
            <a:r>
              <a:rPr lang="pt-PT" dirty="0" err="1" smtClean="0"/>
              <a:t>buttons</a:t>
            </a:r>
            <a:r>
              <a:rPr lang="pt-PT" dirty="0" smtClean="0"/>
              <a:t>’ </a:t>
            </a:r>
            <a:r>
              <a:rPr lang="pt-PT" dirty="0" err="1" smtClean="0"/>
              <a:t>Look</a:t>
            </a:r>
            <a:r>
              <a:rPr lang="pt-PT" dirty="0" smtClean="0"/>
              <a:t> &amp; </a:t>
            </a:r>
            <a:r>
              <a:rPr lang="pt-PT" dirty="0" err="1" smtClean="0"/>
              <a:t>Feel</a:t>
            </a:r>
            <a:r>
              <a:rPr lang="pt-PT" dirty="0" smtClean="0"/>
              <a:t>;</a:t>
            </a:r>
          </a:p>
          <a:p>
            <a:pPr lvl="2">
              <a:buClr>
                <a:schemeClr val="accent2"/>
              </a:buClr>
            </a:pPr>
            <a:r>
              <a:rPr lang="pt-PT" dirty="0" smtClean="0"/>
              <a:t>Define </a:t>
            </a:r>
            <a:r>
              <a:rPr lang="pt-PT" dirty="0" err="1" smtClean="0"/>
              <a:t>buttons</a:t>
            </a:r>
            <a:r>
              <a:rPr lang="pt-PT" dirty="0" smtClean="0"/>
              <a:t>’ </a:t>
            </a:r>
            <a:r>
              <a:rPr lang="pt-PT" dirty="0" err="1" smtClean="0"/>
              <a:t>behavior</a:t>
            </a:r>
            <a:r>
              <a:rPr lang="pt-PT" dirty="0" smtClean="0"/>
              <a:t>;</a:t>
            </a:r>
          </a:p>
          <a:p>
            <a:pPr lvl="2">
              <a:buClr>
                <a:schemeClr val="accent2"/>
              </a:buClr>
            </a:pPr>
            <a:r>
              <a:rPr lang="pt-PT" dirty="0" smtClean="0"/>
              <a:t>...</a:t>
            </a:r>
          </a:p>
          <a:p>
            <a:pPr lvl="2">
              <a:buNone/>
            </a:pPr>
            <a:r>
              <a:rPr lang="pt-PT" dirty="0" smtClean="0"/>
              <a:t>   </a:t>
            </a:r>
          </a:p>
          <a:p>
            <a:pPr lvl="1"/>
            <a:r>
              <a:rPr lang="pt-PT" dirty="0" err="1" smtClean="0"/>
              <a:t>Definition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Canvas</a:t>
            </a:r>
            <a:r>
              <a:rPr lang="pt-PT" dirty="0" smtClean="0"/>
              <a:t>’ </a:t>
            </a:r>
            <a:r>
              <a:rPr lang="pt-PT" dirty="0" err="1" smtClean="0"/>
              <a:t>Look</a:t>
            </a:r>
            <a:r>
              <a:rPr lang="pt-PT" dirty="0" smtClean="0"/>
              <a:t> &amp; </a:t>
            </a:r>
            <a:r>
              <a:rPr lang="pt-PT" dirty="0" err="1" smtClean="0"/>
              <a:t>Feel</a:t>
            </a:r>
            <a:r>
              <a:rPr lang="pt-PT" dirty="0" smtClean="0"/>
              <a:t>:</a:t>
            </a:r>
          </a:p>
          <a:p>
            <a:pPr lvl="2">
              <a:buClr>
                <a:schemeClr val="accent2"/>
              </a:buClr>
            </a:pPr>
            <a:r>
              <a:rPr lang="pt-PT" dirty="0" err="1" smtClean="0"/>
              <a:t>Assign</a:t>
            </a:r>
            <a:r>
              <a:rPr lang="pt-PT" dirty="0" smtClean="0"/>
              <a:t> Visual </a:t>
            </a:r>
            <a:r>
              <a:rPr lang="pt-PT" dirty="0" err="1" smtClean="0"/>
              <a:t>Patterns</a:t>
            </a:r>
            <a:r>
              <a:rPr lang="pt-PT" dirty="0" smtClean="0"/>
              <a:t> to </a:t>
            </a:r>
            <a:r>
              <a:rPr lang="pt-PT" dirty="0" err="1" smtClean="0"/>
              <a:t>each</a:t>
            </a:r>
            <a:r>
              <a:rPr lang="pt-PT" dirty="0" smtClean="0"/>
              <a:t> </a:t>
            </a:r>
            <a:r>
              <a:rPr lang="pt-PT" dirty="0" err="1" smtClean="0"/>
              <a:t>grammar</a:t>
            </a:r>
            <a:r>
              <a:rPr lang="pt-PT" dirty="0" smtClean="0"/>
              <a:t> </a:t>
            </a:r>
            <a:r>
              <a:rPr lang="pt-PT" dirty="0" err="1" smtClean="0"/>
              <a:t>Symbol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Attribute</a:t>
            </a:r>
            <a:r>
              <a:rPr lang="pt-PT" dirty="0" smtClean="0"/>
              <a:t>;</a:t>
            </a:r>
          </a:p>
          <a:p>
            <a:pPr lvl="2">
              <a:buClr>
                <a:schemeClr val="accent2"/>
              </a:buClr>
            </a:pPr>
            <a:r>
              <a:rPr lang="pt-PT" dirty="0" smtClean="0"/>
              <a:t>Define </a:t>
            </a:r>
            <a:r>
              <a:rPr lang="pt-PT" dirty="0" err="1" smtClean="0"/>
              <a:t>computations</a:t>
            </a:r>
            <a:r>
              <a:rPr lang="pt-PT" dirty="0" smtClean="0"/>
              <a:t> to </a:t>
            </a:r>
            <a:r>
              <a:rPr lang="pt-PT" dirty="0" err="1" smtClean="0"/>
              <a:t>implement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Visual </a:t>
            </a:r>
            <a:r>
              <a:rPr lang="pt-PT" dirty="0" err="1" smtClean="0"/>
              <a:t>Pattern</a:t>
            </a:r>
            <a:r>
              <a:rPr lang="pt-PT" dirty="0" smtClean="0"/>
              <a:t> </a:t>
            </a:r>
            <a:r>
              <a:rPr lang="pt-PT" dirty="0" err="1" smtClean="0"/>
              <a:t>assigned</a:t>
            </a:r>
            <a:r>
              <a:rPr lang="pt-PT" dirty="0" smtClean="0"/>
              <a:t> (</a:t>
            </a:r>
            <a:r>
              <a:rPr lang="pt-PT" sz="1500" i="1" dirty="0" smtClean="0"/>
              <a:t>ex: </a:t>
            </a:r>
            <a:r>
              <a:rPr lang="pt-PT" sz="1500" i="1" dirty="0" err="1" smtClean="0"/>
              <a:t>SYNT.drawing</a:t>
            </a:r>
            <a:r>
              <a:rPr lang="pt-PT" sz="1500" i="1" dirty="0" smtClean="0"/>
              <a:t>, </a:t>
            </a:r>
            <a:r>
              <a:rPr lang="pt-PT" sz="1500" i="1" dirty="0" err="1" smtClean="0"/>
              <a:t>SYNT.text</a:t>
            </a:r>
            <a:r>
              <a:rPr lang="pt-PT" sz="1500" i="1" dirty="0" smtClean="0"/>
              <a:t>, ...</a:t>
            </a:r>
            <a:r>
              <a:rPr lang="pt-PT" dirty="0" smtClean="0"/>
              <a:t>);</a:t>
            </a:r>
          </a:p>
          <a:p>
            <a:pPr lvl="2">
              <a:buClr>
                <a:schemeClr val="accent2"/>
              </a:buClr>
            </a:pPr>
            <a:r>
              <a:rPr lang="pt-PT" dirty="0" err="1" smtClean="0"/>
              <a:t>Calculate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 for </a:t>
            </a:r>
            <a:r>
              <a:rPr lang="pt-PT" dirty="0" err="1" smtClean="0"/>
              <a:t>Symbols</a:t>
            </a:r>
            <a:r>
              <a:rPr lang="pt-PT" dirty="0" smtClean="0"/>
              <a:t>’ </a:t>
            </a:r>
            <a:r>
              <a:rPr lang="pt-PT" dirty="0" err="1" smtClean="0"/>
              <a:t>attributes</a:t>
            </a:r>
            <a:r>
              <a:rPr lang="pt-PT" dirty="0" smtClean="0"/>
              <a:t>;</a:t>
            </a:r>
          </a:p>
        </p:txBody>
      </p:sp>
      <p:pic>
        <p:nvPicPr>
          <p:cNvPr id="4" name="Picture 3" descr="DI-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19800"/>
            <a:ext cx="990600" cy="4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514600" y="6019800"/>
            <a:ext cx="39937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Universidade do Minho, Departamento de Informática</a:t>
            </a:r>
          </a:p>
          <a:p>
            <a:pPr algn="ctr"/>
            <a:r>
              <a:rPr lang="pt-PT" sz="1300" dirty="0" smtClean="0"/>
              <a:t>Nuno Oliveira, 2008</a:t>
            </a:r>
            <a:endParaRPr lang="pt-PT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165994"/>
            <a:ext cx="27640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300" dirty="0" smtClean="0"/>
              <a:t>8</a:t>
            </a:r>
            <a:endParaRPr lang="pt-PT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_Them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Tradition">
      <a:majorFont>
        <a:latin typeface="Candara"/>
        <a:ea typeface=""/>
        <a:cs typeface=""/>
        <a:font script="Jpan" typeface="メイリオ"/>
      </a:majorFont>
      <a:minorFont>
        <a:latin typeface="Candara"/>
        <a:ea typeface=""/>
        <a:cs typeface=""/>
        <a:font script="Jpan" typeface="メイリオ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531</TotalTime>
  <Words>1035</Words>
  <Application>Microsoft Macintosh PowerPoint</Application>
  <PresentationFormat>On-screen Show (4:3)</PresentationFormat>
  <Paragraphs>190</Paragraphs>
  <Slides>17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UM_Theme</vt:lpstr>
      <vt:lpstr>VisualLISA</vt:lpstr>
      <vt:lpstr>Outline</vt:lpstr>
      <vt:lpstr>Introduction</vt:lpstr>
      <vt:lpstr>Visual Language Grammar</vt:lpstr>
      <vt:lpstr>Visual Language Grammar</vt:lpstr>
      <vt:lpstr>DEViL – Development Environment for Visual Languages</vt:lpstr>
      <vt:lpstr>Implementation</vt:lpstr>
      <vt:lpstr>Slide 8</vt:lpstr>
      <vt:lpstr>Editor Generation</vt:lpstr>
      <vt:lpstr>Editor Generation</vt:lpstr>
      <vt:lpstr>Semantic Analysis</vt:lpstr>
      <vt:lpstr>Semantic Analysis</vt:lpstr>
      <vt:lpstr>Code Generation</vt:lpstr>
      <vt:lpstr>Code Generation</vt:lpstr>
      <vt:lpstr>Slide 15</vt:lpstr>
      <vt:lpstr>Slide 16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VisualLISA</dc:title>
  <dc:creator>Nuno Oliveira</dc:creator>
  <cp:lastModifiedBy>Nuno Oliveira</cp:lastModifiedBy>
  <cp:revision>101</cp:revision>
  <dcterms:created xsi:type="dcterms:W3CDTF">2008-11-24T09:11:31Z</dcterms:created>
  <dcterms:modified xsi:type="dcterms:W3CDTF">2008-11-24T09:17:40Z</dcterms:modified>
</cp:coreProperties>
</file>